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258" r:id="rId4"/>
    <p:sldId id="272" r:id="rId5"/>
    <p:sldId id="274" r:id="rId6"/>
    <p:sldId id="276" r:id="rId7"/>
    <p:sldId id="285" r:id="rId8"/>
    <p:sldId id="268" r:id="rId9"/>
    <p:sldId id="290" r:id="rId10"/>
    <p:sldId id="269" r:id="rId11"/>
    <p:sldId id="271" r:id="rId12"/>
    <p:sldId id="284" r:id="rId13"/>
    <p:sldId id="270" r:id="rId14"/>
    <p:sldId id="289" r:id="rId15"/>
  </p:sldIdLst>
  <p:sldSz cx="9144000" cy="6858000" type="screen4x3"/>
  <p:notesSz cx="6858000" cy="9144000"/>
  <p:custShowLst>
    <p:custShow name="Custom Show 1" id="0">
      <p:sldLst>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EC"/>
    <a:srgbClr val="FC6E04"/>
    <a:srgbClr val="1A01AF"/>
    <a:srgbClr val="0143AF"/>
    <a:srgbClr val="0F22B1"/>
    <a:srgbClr val="3B01AF"/>
    <a:srgbClr val="0C10B4"/>
    <a:srgbClr val="392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2" autoAdjust="0"/>
  </p:normalViewPr>
  <p:slideViewPr>
    <p:cSldViewPr>
      <p:cViewPr>
        <p:scale>
          <a:sx n="80" d="100"/>
          <a:sy n="80" d="100"/>
        </p:scale>
        <p:origin x="-16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63082-932A-4BE6-8155-1C2DAEEAFE94}" type="datetimeFigureOut">
              <a:rPr lang="zh-CN" altLang="en-US" smtClean="0"/>
              <a:t>2/5/2015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6B50F-A33B-45C0-A859-29434C4DBDDE}" type="slidenum">
              <a:rPr lang="zh-CN" altLang="en-US" smtClean="0"/>
              <a:t>‹#›</a:t>
            </a:fld>
            <a:endParaRPr lang="zh-CN" altLang="en-US"/>
          </a:p>
        </p:txBody>
      </p:sp>
    </p:spTree>
    <p:extLst>
      <p:ext uri="{BB962C8B-B14F-4D97-AF65-F5344CB8AC3E}">
        <p14:creationId xmlns:p14="http://schemas.microsoft.com/office/powerpoint/2010/main" val="386936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 lake article (Anderson et al. 1999) concludes: “In view of the uncertainty in predicting lake-atmosphere CO</a:t>
            </a:r>
            <a:r>
              <a:rPr lang="en-US" altLang="zh-CN" baseline="-25000" dirty="0" smtClean="0"/>
              <a:t>2</a:t>
            </a:r>
            <a:r>
              <a:rPr lang="en-US" altLang="zh-CN" dirty="0" smtClean="0"/>
              <a:t> transfer and its important global implications in air-water exchange, we strongly encourage other investigators to make comparative measurements of CO</a:t>
            </a:r>
            <a:r>
              <a:rPr lang="en-US" altLang="zh-CN" baseline="-25000" dirty="0" smtClean="0"/>
              <a:t>2</a:t>
            </a:r>
            <a:r>
              <a:rPr lang="en-US" altLang="zh-CN" dirty="0" smtClean="0"/>
              <a:t> flux in an effort to better understand and quantify the environment controls regulating air-water gas transfer in natural settings,”. After 15 years, we still must agree with this statement (</a:t>
            </a:r>
            <a:r>
              <a:rPr lang="en-US" altLang="zh-CN" dirty="0" err="1" smtClean="0"/>
              <a:t>Timo</a:t>
            </a:r>
            <a:r>
              <a:rPr lang="en-US" altLang="zh-CN" dirty="0" smtClean="0"/>
              <a:t> </a:t>
            </a:r>
            <a:r>
              <a:rPr lang="en-US" altLang="zh-CN" dirty="0" err="1" smtClean="0"/>
              <a:t>vesala</a:t>
            </a:r>
            <a:r>
              <a:rPr lang="en-US" altLang="zh-CN" dirty="0" smtClean="0"/>
              <a:t> et al, 2012)</a:t>
            </a:r>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2</a:t>
            </a:fld>
            <a:endParaRPr lang="zh-CN" altLang="en-US"/>
          </a:p>
        </p:txBody>
      </p:sp>
    </p:spTree>
    <p:extLst>
      <p:ext uri="{BB962C8B-B14F-4D97-AF65-F5344CB8AC3E}">
        <p14:creationId xmlns:p14="http://schemas.microsoft.com/office/powerpoint/2010/main" val="197911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12</a:t>
            </a:fld>
            <a:endParaRPr lang="zh-CN" altLang="en-US"/>
          </a:p>
        </p:txBody>
      </p:sp>
    </p:spTree>
    <p:extLst>
      <p:ext uri="{BB962C8B-B14F-4D97-AF65-F5344CB8AC3E}">
        <p14:creationId xmlns:p14="http://schemas.microsoft.com/office/powerpoint/2010/main" val="38264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14</a:t>
            </a:fld>
            <a:endParaRPr lang="zh-CN" altLang="en-US"/>
          </a:p>
        </p:txBody>
      </p:sp>
    </p:spTree>
    <p:extLst>
      <p:ext uri="{BB962C8B-B14F-4D97-AF65-F5344CB8AC3E}">
        <p14:creationId xmlns:p14="http://schemas.microsoft.com/office/powerpoint/2010/main" val="47044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With our advantageous location and facilities on Lake Erie, we conducted the first middle-long term direct measurements via two</a:t>
            </a:r>
            <a:r>
              <a:rPr lang="en-US" altLang="zh-CN" sz="1200" kern="1200" baseline="0" dirty="0" smtClean="0">
                <a:solidFill>
                  <a:schemeClr val="tx1"/>
                </a:solidFill>
                <a:effectLst/>
                <a:latin typeface="+mn-lt"/>
                <a:ea typeface="+mn-ea"/>
                <a:cs typeface="+mn-cs"/>
              </a:rPr>
              <a:t> sets of</a:t>
            </a:r>
            <a:r>
              <a:rPr lang="en-US" altLang="zh-CN" sz="1200" kern="1200" dirty="0" smtClean="0">
                <a:solidFill>
                  <a:schemeClr val="tx1"/>
                </a:solidFill>
                <a:effectLst/>
                <a:latin typeface="+mn-lt"/>
                <a:ea typeface="+mn-ea"/>
                <a:cs typeface="+mn-cs"/>
              </a:rPr>
              <a:t> permanent eddy-covariance systems to measure the exchange of carbon dioxide and energy between the lake surface and the atmosphere, as well as the key associated ecosystem parameters (e.g., microclimate and water properties) to support mechanistic explorations. From 2011 Sept</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4</a:t>
            </a:fld>
            <a:endParaRPr lang="zh-CN" altLang="en-US"/>
          </a:p>
        </p:txBody>
      </p:sp>
    </p:spTree>
    <p:extLst>
      <p:ext uri="{BB962C8B-B14F-4D97-AF65-F5344CB8AC3E}">
        <p14:creationId xmlns:p14="http://schemas.microsoft.com/office/powerpoint/2010/main" val="27381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with higher </a:t>
            </a:r>
            <a:r>
              <a:rPr lang="en-US" altLang="zh-CN" i="1" dirty="0" smtClean="0"/>
              <a:t>RH</a:t>
            </a:r>
            <a:r>
              <a:rPr lang="en-US" altLang="zh-CN" dirty="0" smtClean="0"/>
              <a:t>, lower </a:t>
            </a:r>
            <a:r>
              <a:rPr lang="en-US" altLang="zh-CN" i="1" dirty="0" smtClean="0"/>
              <a:t>VPD</a:t>
            </a:r>
            <a:r>
              <a:rPr lang="en-US" altLang="zh-CN" dirty="0" smtClean="0"/>
              <a:t>, and </a:t>
            </a:r>
            <a:r>
              <a:rPr lang="en-US" altLang="zh-CN" i="1" dirty="0" smtClean="0"/>
              <a:t>PAR</a:t>
            </a:r>
            <a:r>
              <a:rPr lang="en-US" altLang="zh-CN" dirty="0" smtClean="0"/>
              <a:t> in June and July, 2013.</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5</a:t>
            </a:fld>
            <a:endParaRPr lang="zh-CN" altLang="en-US"/>
          </a:p>
        </p:txBody>
      </p:sp>
    </p:spTree>
    <p:extLst>
      <p:ext uri="{BB962C8B-B14F-4D97-AF65-F5344CB8AC3E}">
        <p14:creationId xmlns:p14="http://schemas.microsoft.com/office/powerpoint/2010/main" val="193323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The monthly average diurnal course of </a:t>
            </a:r>
            <a:r>
              <a:rPr lang="en-US" altLang="zh-CN" dirty="0" smtClean="0">
                <a:solidFill>
                  <a:srgbClr val="0070C0"/>
                </a:solidFill>
              </a:rPr>
              <a:t>evaporation </a:t>
            </a:r>
            <a:r>
              <a:rPr lang="en-US" altLang="zh-CN" dirty="0" smtClean="0"/>
              <a:t>did not show obvious daily courses, even did not have the day and night variation.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There are much different with the terrestrial ecosystems, for</a:t>
            </a:r>
            <a:r>
              <a:rPr lang="en-US" altLang="zh-CN" baseline="0" dirty="0" smtClean="0"/>
              <a:t> example, in grassland, the evaporation is always change with the </a:t>
            </a:r>
            <a:r>
              <a:rPr lang="en-US" altLang="zh-CN" baseline="0" dirty="0" err="1" smtClean="0"/>
              <a:t>Rn</a:t>
            </a:r>
            <a:r>
              <a:rPr lang="en-US" altLang="zh-CN" baseline="0" dirty="0" smtClean="0"/>
              <a:t> change. But in lake, it is not the truth. Maybe wind speed, VPD and others determine the evaporation.</a:t>
            </a:r>
            <a:r>
              <a:rPr lang="en-US" altLang="zh-CN" dirty="0" smtClean="0"/>
              <a:t> </a:t>
            </a:r>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6</a:t>
            </a:fld>
            <a:endParaRPr lang="zh-CN" altLang="en-US"/>
          </a:p>
        </p:txBody>
      </p:sp>
    </p:spTree>
    <p:extLst>
      <p:ext uri="{BB962C8B-B14F-4D97-AF65-F5344CB8AC3E}">
        <p14:creationId xmlns:p14="http://schemas.microsoft.com/office/powerpoint/2010/main" val="38399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Lake evaporation  was obvious lower than other terrestrial ecosystems, lower than what we previously thought.</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7</a:t>
            </a:fld>
            <a:endParaRPr lang="zh-CN" altLang="en-US"/>
          </a:p>
        </p:txBody>
      </p:sp>
    </p:spTree>
    <p:extLst>
      <p:ext uri="{BB962C8B-B14F-4D97-AF65-F5344CB8AC3E}">
        <p14:creationId xmlns:p14="http://schemas.microsoft.com/office/powerpoint/2010/main" val="183660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Lake evaporation is an important atmospheric moisture source that returns approximately 90% of annual rainfall to the atmosphere, affecting vegetation distribution and productivity, climate, and water resources across multiple spatial-temporal scales </a:t>
            </a:r>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8</a:t>
            </a:fld>
            <a:endParaRPr lang="zh-CN" altLang="en-US"/>
          </a:p>
        </p:txBody>
      </p:sp>
    </p:spTree>
    <p:extLst>
      <p:ext uri="{BB962C8B-B14F-4D97-AF65-F5344CB8AC3E}">
        <p14:creationId xmlns:p14="http://schemas.microsoft.com/office/powerpoint/2010/main" val="351142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9</a:t>
            </a:fld>
            <a:endParaRPr lang="zh-CN" altLang="en-US"/>
          </a:p>
        </p:txBody>
      </p:sp>
    </p:spTree>
    <p:extLst>
      <p:ext uri="{BB962C8B-B14F-4D97-AF65-F5344CB8AC3E}">
        <p14:creationId xmlns:p14="http://schemas.microsoft.com/office/powerpoint/2010/main" val="75160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altLang="zh-CN" dirty="0" smtClean="0"/>
              <a:t>Both Lake,</a:t>
            </a:r>
            <a:r>
              <a:rPr lang="en-US" altLang="zh-CN" baseline="0" dirty="0" smtClean="0"/>
              <a:t> </a:t>
            </a:r>
            <a:r>
              <a:rPr lang="en-US" altLang="zh-CN" dirty="0" smtClean="0"/>
              <a:t>Marshland and Cropland releases evident methane during the day</a:t>
            </a:r>
          </a:p>
          <a:p>
            <a:pPr marL="342900" indent="-342900">
              <a:buFont typeface="Arial" pitchFamily="34" charset="0"/>
              <a:buChar char="•"/>
            </a:pPr>
            <a:r>
              <a:rPr lang="en-US" altLang="zh-CN" dirty="0" smtClean="0"/>
              <a:t>Lake releases methane during the day and uptakes small amounts during the night</a:t>
            </a:r>
          </a:p>
          <a:p>
            <a:pPr marL="342900" indent="-342900">
              <a:buFont typeface="Arial" pitchFamily="34" charset="0"/>
              <a:buChar char="•"/>
            </a:pPr>
            <a:r>
              <a:rPr lang="en-US" altLang="zh-CN" dirty="0" smtClean="0"/>
              <a:t>The orders of methane fluxes are smaller in the cropland than in the marshland.</a:t>
            </a:r>
          </a:p>
          <a:p>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10</a:t>
            </a:fld>
            <a:endParaRPr lang="zh-CN" altLang="en-US"/>
          </a:p>
        </p:txBody>
      </p:sp>
    </p:spTree>
    <p:extLst>
      <p:ext uri="{BB962C8B-B14F-4D97-AF65-F5344CB8AC3E}">
        <p14:creationId xmlns:p14="http://schemas.microsoft.com/office/powerpoint/2010/main" val="410563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Based on the relative spatial coverage of croplands (~70%) and forests (~7%) in the region (Chu et al. 2014b), with about 10 times watershed of the Basin, </a:t>
            </a:r>
            <a:endParaRPr lang="zh-CN" altLang="en-US" dirty="0"/>
          </a:p>
        </p:txBody>
      </p:sp>
      <p:sp>
        <p:nvSpPr>
          <p:cNvPr id="4" name="Slide Number Placeholder 3"/>
          <p:cNvSpPr>
            <a:spLocks noGrp="1"/>
          </p:cNvSpPr>
          <p:nvPr>
            <p:ph type="sldNum" sz="quarter" idx="10"/>
          </p:nvPr>
        </p:nvSpPr>
        <p:spPr/>
        <p:txBody>
          <a:bodyPr/>
          <a:lstStyle/>
          <a:p>
            <a:fld id="{81E6B50F-A33B-45C0-A859-29434C4DBDDE}" type="slidenum">
              <a:rPr lang="zh-CN" altLang="en-US" smtClean="0"/>
              <a:t>11</a:t>
            </a:fld>
            <a:endParaRPr lang="zh-CN" altLang="en-US"/>
          </a:p>
        </p:txBody>
      </p:sp>
    </p:spTree>
    <p:extLst>
      <p:ext uri="{BB962C8B-B14F-4D97-AF65-F5344CB8AC3E}">
        <p14:creationId xmlns:p14="http://schemas.microsoft.com/office/powerpoint/2010/main" val="109597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2/5/2015</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2/5/2015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2/5/2015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2/5/2015</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2/5/2015</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gracegreaterthanoursin.wordpress.com/tag/water-cycle/"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toledoblade.com/local/2014/02/09/Lake-Erie-s-ice-cover-studied-for-clues-to-weather-patter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829761"/>
          </a:xfrm>
        </p:spPr>
        <p:txBody>
          <a:bodyPr>
            <a:normAutofit fontScale="90000"/>
          </a:bodyPr>
          <a:lstStyle/>
          <a:p>
            <a:pPr algn="ctr"/>
            <a:r>
              <a:rPr lang="en-US" dirty="0" smtClean="0"/>
              <a:t>Lake Erie Center</a:t>
            </a:r>
            <a:br>
              <a:rPr lang="en-US" dirty="0" smtClean="0"/>
            </a:br>
            <a:r>
              <a:rPr lang="en-US" dirty="0" smtClean="0"/>
              <a:t>Environmental Sensor Network</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381000" y="457200"/>
            <a:ext cx="2210513" cy="9144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010400" y="304800"/>
            <a:ext cx="1372519" cy="1055784"/>
          </a:xfrm>
          <a:prstGeom prst="rect">
            <a:avLst/>
          </a:prstGeom>
          <a:noFill/>
          <a:ln w="9525">
            <a:noFill/>
            <a:miter lim="800000"/>
            <a:headEnd/>
            <a:tailEnd/>
          </a:ln>
        </p:spPr>
      </p:pic>
      <p:sp>
        <p:nvSpPr>
          <p:cNvPr id="3" name="Rectangle 2"/>
          <p:cNvSpPr/>
          <p:nvPr/>
        </p:nvSpPr>
        <p:spPr>
          <a:xfrm>
            <a:off x="1600200" y="3839457"/>
            <a:ext cx="6032136" cy="369332"/>
          </a:xfrm>
          <a:prstGeom prst="rect">
            <a:avLst/>
          </a:prstGeom>
        </p:spPr>
        <p:txBody>
          <a:bodyPr wrap="square">
            <a:spAutoFit/>
          </a:bodyPr>
          <a:lstStyle/>
          <a:p>
            <a:r>
              <a:rPr lang="en-US" altLang="zh-CN" b="1" dirty="0"/>
              <a:t>Kevin </a:t>
            </a:r>
            <a:r>
              <a:rPr lang="en-US" altLang="zh-CN" b="1" dirty="0" smtClean="0"/>
              <a:t> </a:t>
            </a:r>
            <a:r>
              <a:rPr lang="en-US" altLang="zh-CN" b="1" dirty="0" err="1" smtClean="0"/>
              <a:t>Czajkowski</a:t>
            </a:r>
            <a:r>
              <a:rPr lang="en-US" altLang="zh-CN" b="1" dirty="0" smtClean="0"/>
              <a:t>, </a:t>
            </a:r>
            <a:r>
              <a:rPr lang="en-US" altLang="zh-CN" b="1" dirty="0"/>
              <a:t>Richard Becker, </a:t>
            </a:r>
            <a:r>
              <a:rPr lang="en-US" altLang="zh-CN" b="1" dirty="0" err="1"/>
              <a:t>Changliang</a:t>
            </a:r>
            <a:r>
              <a:rPr lang="en-US" altLang="zh-CN" b="1" dirty="0"/>
              <a:t> </a:t>
            </a:r>
            <a:r>
              <a:rPr lang="en-US" altLang="zh-CN" b="1" dirty="0" smtClean="0"/>
              <a:t>Shao</a:t>
            </a:r>
            <a:endParaRPr lang="en-US" altLang="zh-CN" b="1" dirty="0" smtClean="0"/>
          </a:p>
        </p:txBody>
      </p:sp>
      <p:sp>
        <p:nvSpPr>
          <p:cNvPr id="6" name="Rectangle 5"/>
          <p:cNvSpPr/>
          <p:nvPr/>
        </p:nvSpPr>
        <p:spPr>
          <a:xfrm>
            <a:off x="1093023" y="4267200"/>
            <a:ext cx="7010401" cy="369332"/>
          </a:xfrm>
          <a:prstGeom prst="rect">
            <a:avLst/>
          </a:prstGeom>
        </p:spPr>
        <p:txBody>
          <a:bodyPr wrap="square">
            <a:spAutoFit/>
          </a:bodyPr>
          <a:lstStyle/>
          <a:p>
            <a:pPr algn="ctr"/>
            <a:r>
              <a:rPr lang="en-US" altLang="zh-CN" b="1" dirty="0" err="1"/>
              <a:t>Jiquan</a:t>
            </a:r>
            <a:r>
              <a:rPr lang="en-US" altLang="zh-CN" b="1" dirty="0"/>
              <a:t> Chen, </a:t>
            </a:r>
            <a:r>
              <a:rPr lang="en-US" altLang="zh-CN" b="1" dirty="0"/>
              <a:t>Carol </a:t>
            </a:r>
            <a:r>
              <a:rPr lang="en-US" altLang="zh-CN" b="1" dirty="0" err="1"/>
              <a:t>Stepien</a:t>
            </a:r>
            <a:r>
              <a:rPr lang="en-US" altLang="zh-CN" b="1" dirty="0"/>
              <a:t>, Thomas Bridgeman,</a:t>
            </a:r>
            <a:r>
              <a:rPr lang="en-US" altLang="zh-CN" b="1" dirty="0"/>
              <a:t> </a:t>
            </a:r>
            <a:r>
              <a:rPr lang="en-US" altLang="zh-CN" b="1" dirty="0" err="1"/>
              <a:t>Housen</a:t>
            </a:r>
            <a:r>
              <a:rPr lang="en-US" altLang="zh-CN" b="1" dirty="0"/>
              <a:t> </a:t>
            </a:r>
            <a:r>
              <a:rPr lang="en-US" altLang="zh-CN" b="1" dirty="0"/>
              <a:t>Chu</a:t>
            </a:r>
            <a:endParaRPr lang="zh-CN" altLang="en-US" b="1" dirty="0"/>
          </a:p>
        </p:txBody>
      </p:sp>
      <p:sp>
        <p:nvSpPr>
          <p:cNvPr id="7" name="Rectangle 6"/>
          <p:cNvSpPr/>
          <p:nvPr/>
        </p:nvSpPr>
        <p:spPr>
          <a:xfrm>
            <a:off x="3862449" y="5486400"/>
            <a:ext cx="1471551" cy="369332"/>
          </a:xfrm>
          <a:prstGeom prst="rect">
            <a:avLst/>
          </a:prstGeom>
        </p:spPr>
        <p:txBody>
          <a:bodyPr wrap="square">
            <a:spAutoFit/>
          </a:bodyPr>
          <a:lstStyle/>
          <a:p>
            <a:r>
              <a:rPr lang="en-US" altLang="zh-CN" dirty="0" smtClean="0"/>
              <a:t>4/24/2014</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9375" y="228600"/>
            <a:ext cx="1160766" cy="11607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1038" y="914400"/>
            <a:ext cx="4944362" cy="3505200"/>
            <a:chOff x="152401" y="1205031"/>
            <a:chExt cx="5366694" cy="3725626"/>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02"/>
            <a:stretch/>
          </p:blipFill>
          <p:spPr bwMode="auto">
            <a:xfrm>
              <a:off x="152401" y="1205031"/>
              <a:ext cx="5366694" cy="372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1527810" y="2743877"/>
              <a:ext cx="609601" cy="5053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95333" y="2743877"/>
              <a:ext cx="609601" cy="5053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245" y="2743877"/>
              <a:ext cx="609601" cy="5053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txBox="1">
            <a:spLocks/>
          </p:cNvSpPr>
          <p:nvPr/>
        </p:nvSpPr>
        <p:spPr>
          <a:xfrm>
            <a:off x="698818" y="228600"/>
            <a:ext cx="3339782" cy="639762"/>
          </a:xfrm>
          <a:prstGeom prst="rect">
            <a:avLst/>
          </a:prstGeom>
        </p:spPr>
        <p:txBody>
          <a:bodyPr>
            <a:normAutofit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742950" indent="-742950"/>
            <a:r>
              <a:rPr lang="en-US" altLang="zh-CN" sz="3600" dirty="0" smtClean="0">
                <a:effectLst/>
              </a:rPr>
              <a:t>Lake CH</a:t>
            </a:r>
            <a:r>
              <a:rPr lang="en-US" altLang="zh-CN" sz="3600" baseline="-25000" dirty="0" smtClean="0">
                <a:effectLst/>
              </a:rPr>
              <a:t>4 </a:t>
            </a:r>
            <a:endParaRPr lang="en-US" altLang="zh-CN" sz="3600" dirty="0">
              <a:effectLst/>
            </a:endParaRPr>
          </a:p>
        </p:txBody>
      </p:sp>
      <p:sp>
        <p:nvSpPr>
          <p:cNvPr id="5" name="TextBox 4"/>
          <p:cNvSpPr txBox="1"/>
          <p:nvPr/>
        </p:nvSpPr>
        <p:spPr>
          <a:xfrm>
            <a:off x="4953000" y="1038761"/>
            <a:ext cx="4191000" cy="1323439"/>
          </a:xfrm>
          <a:prstGeom prst="rect">
            <a:avLst/>
          </a:prstGeom>
          <a:noFill/>
        </p:spPr>
        <p:txBody>
          <a:bodyPr wrap="square" rtlCol="0">
            <a:spAutoFit/>
          </a:bodyPr>
          <a:lstStyle/>
          <a:p>
            <a:pPr marL="342900" indent="-342900">
              <a:spcBef>
                <a:spcPts val="1200"/>
              </a:spcBef>
              <a:buFont typeface="Arial" pitchFamily="34" charset="0"/>
              <a:buChar char="•"/>
            </a:pPr>
            <a:r>
              <a:rPr lang="en-US" altLang="zh-CN" sz="2000" dirty="0" smtClean="0"/>
              <a:t>Pulse pattern</a:t>
            </a:r>
          </a:p>
          <a:p>
            <a:pPr marL="342900" indent="-342900">
              <a:spcBef>
                <a:spcPts val="1200"/>
              </a:spcBef>
              <a:buFont typeface="Arial" pitchFamily="34" charset="0"/>
              <a:buChar char="•"/>
            </a:pPr>
            <a:r>
              <a:rPr lang="en-US" altLang="zh-CN" sz="2000" dirty="0" smtClean="0"/>
              <a:t>Release in winter</a:t>
            </a:r>
          </a:p>
          <a:p>
            <a:pPr marL="342900" indent="-342900">
              <a:spcBef>
                <a:spcPts val="1200"/>
              </a:spcBef>
              <a:buFont typeface="Arial" pitchFamily="34" charset="0"/>
              <a:buChar char="•"/>
            </a:pPr>
            <a:r>
              <a:rPr lang="en-US" altLang="zh-CN" sz="2000" dirty="0" smtClean="0"/>
              <a:t>Range -80~300 </a:t>
            </a:r>
            <a:r>
              <a:rPr lang="en-US" altLang="zh-CN" sz="2000" dirty="0" err="1" smtClean="0"/>
              <a:t>nmol</a:t>
            </a:r>
            <a:r>
              <a:rPr lang="en-US" altLang="zh-CN" sz="2000" dirty="0" smtClean="0"/>
              <a:t> m</a:t>
            </a:r>
            <a:r>
              <a:rPr lang="en-US" altLang="zh-CN" sz="2000" baseline="30000" dirty="0" smtClean="0"/>
              <a:t>-2</a:t>
            </a:r>
            <a:r>
              <a:rPr lang="en-US" altLang="zh-CN" sz="2000" dirty="0" smtClean="0"/>
              <a:t> s</a:t>
            </a:r>
            <a:r>
              <a:rPr lang="en-US" altLang="zh-CN" sz="2000" baseline="30000" dirty="0" smtClean="0"/>
              <a:t>-1</a:t>
            </a:r>
            <a:endParaRPr lang="en-US" sz="2000" baseline="30000" dirty="0" smtClean="0"/>
          </a:p>
        </p:txBody>
      </p:sp>
      <p:sp>
        <p:nvSpPr>
          <p:cNvPr id="16" name="Rectangle 15"/>
          <p:cNvSpPr/>
          <p:nvPr/>
        </p:nvSpPr>
        <p:spPr>
          <a:xfrm>
            <a:off x="1065618" y="1143000"/>
            <a:ext cx="924219" cy="400110"/>
          </a:xfrm>
          <a:prstGeom prst="rect">
            <a:avLst/>
          </a:prstGeom>
        </p:spPr>
        <p:txBody>
          <a:bodyPr wrap="square">
            <a:spAutoFit/>
          </a:bodyPr>
          <a:lstStyle/>
          <a:p>
            <a:r>
              <a:rPr lang="en-US" altLang="zh-CN" sz="2000" b="1" dirty="0" smtClean="0">
                <a:solidFill>
                  <a:srgbClr val="2038EC"/>
                </a:solidFill>
                <a:ea typeface="Arial Unicode MS" pitchFamily="34" charset="-122"/>
                <a:cs typeface="Arial Unicode MS" pitchFamily="34" charset="-122"/>
              </a:rPr>
              <a:t>Lake</a:t>
            </a:r>
            <a:endParaRPr lang="zh-CN" altLang="en-US" sz="2000" b="1" dirty="0">
              <a:solidFill>
                <a:srgbClr val="2038EC"/>
              </a:solidFill>
              <a:ea typeface="Arial Unicode MS" pitchFamily="34" charset="-122"/>
              <a:cs typeface="Arial Unicode MS" pitchFamily="34" charset="-122"/>
            </a:endParaRPr>
          </a:p>
        </p:txBody>
      </p:sp>
      <p:grpSp>
        <p:nvGrpSpPr>
          <p:cNvPr id="19" name="Group 18"/>
          <p:cNvGrpSpPr/>
          <p:nvPr/>
        </p:nvGrpSpPr>
        <p:grpSpPr>
          <a:xfrm>
            <a:off x="228600" y="4191001"/>
            <a:ext cx="5943600" cy="2252246"/>
            <a:chOff x="4572000" y="711777"/>
            <a:chExt cx="6248400" cy="2495055"/>
          </a:xfrm>
        </p:grpSpPr>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0909"/>
            <a:stretch/>
          </p:blipFill>
          <p:spPr bwMode="auto">
            <a:xfrm>
              <a:off x="4572000" y="2683823"/>
              <a:ext cx="6248400" cy="52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rotWithShape="1">
            <a:blip r:embed="rId4">
              <a:extLst>
                <a:ext uri="{28A0092B-C50C-407E-A947-70E740481C1C}">
                  <a14:useLocalDpi xmlns:a14="http://schemas.microsoft.com/office/drawing/2010/main" val="0"/>
                </a:ext>
              </a:extLst>
            </a:blip>
            <a:srcRect b="65722"/>
            <a:stretch/>
          </p:blipFill>
          <p:spPr bwMode="auto">
            <a:xfrm>
              <a:off x="4572000" y="711777"/>
              <a:ext cx="6248400" cy="197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p:cNvSpPr/>
          <p:nvPr/>
        </p:nvSpPr>
        <p:spPr>
          <a:xfrm>
            <a:off x="1072330" y="4552890"/>
            <a:ext cx="1594670" cy="400110"/>
          </a:xfrm>
          <a:prstGeom prst="rect">
            <a:avLst/>
          </a:prstGeom>
        </p:spPr>
        <p:txBody>
          <a:bodyPr wrap="square">
            <a:spAutoFit/>
          </a:bodyPr>
          <a:lstStyle/>
          <a:p>
            <a:r>
              <a:rPr lang="en-US" altLang="zh-CN" sz="2000" b="1" dirty="0" smtClean="0">
                <a:solidFill>
                  <a:srgbClr val="2038EC"/>
                </a:solidFill>
                <a:ea typeface="Arial Unicode MS" pitchFamily="34" charset="-122"/>
                <a:cs typeface="Arial Unicode MS" pitchFamily="34" charset="-122"/>
              </a:rPr>
              <a:t>Marsh </a:t>
            </a:r>
            <a:endParaRPr lang="zh-CN" altLang="en-US" sz="2000" b="1" dirty="0">
              <a:solidFill>
                <a:srgbClr val="2038EC"/>
              </a:solidFill>
              <a:ea typeface="Arial Unicode MS" pitchFamily="34" charset="-122"/>
              <a:cs typeface="Arial Unicode MS" pitchFamily="34" charset="-122"/>
            </a:endParaRPr>
          </a:p>
        </p:txBody>
      </p:sp>
      <p:sp>
        <p:nvSpPr>
          <p:cNvPr id="23" name="TextBox 22"/>
          <p:cNvSpPr txBox="1"/>
          <p:nvPr/>
        </p:nvSpPr>
        <p:spPr>
          <a:xfrm>
            <a:off x="3810000" y="6443246"/>
            <a:ext cx="1790700" cy="338554"/>
          </a:xfrm>
          <a:prstGeom prst="rect">
            <a:avLst/>
          </a:prstGeom>
          <a:noFill/>
        </p:spPr>
        <p:txBody>
          <a:bodyPr wrap="square" rtlCol="0">
            <a:spAutoFit/>
          </a:bodyPr>
          <a:lstStyle/>
          <a:p>
            <a:r>
              <a:rPr lang="en-US" altLang="zh-CN" sz="1600" dirty="0" smtClean="0"/>
              <a:t>Chu et al, 2014</a:t>
            </a: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2362200"/>
            <a:ext cx="3509652" cy="250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6477000" y="4900031"/>
            <a:ext cx="2216936" cy="400110"/>
          </a:xfrm>
          <a:prstGeom prst="rect">
            <a:avLst/>
          </a:prstGeom>
        </p:spPr>
        <p:txBody>
          <a:bodyPr wrap="square">
            <a:spAutoFit/>
          </a:bodyPr>
          <a:lstStyle/>
          <a:p>
            <a:r>
              <a:rPr lang="en-US" altLang="zh-CN" sz="2000" b="1" dirty="0" smtClean="0">
                <a:solidFill>
                  <a:srgbClr val="2038EC"/>
                </a:solidFill>
                <a:ea typeface="Arial Unicode MS" pitchFamily="34" charset="-122"/>
                <a:cs typeface="Arial Unicode MS" pitchFamily="34" charset="-122"/>
              </a:rPr>
              <a:t>One day pattern</a:t>
            </a:r>
            <a:endParaRPr lang="zh-CN" altLang="en-US" sz="2000" b="1" dirty="0">
              <a:solidFill>
                <a:srgbClr val="2038EC"/>
              </a:solidFill>
              <a:ea typeface="Arial Unicode MS" pitchFamily="34" charset="-122"/>
              <a:cs typeface="Arial Unicode MS" pitchFamily="34" charset="-122"/>
            </a:endParaRPr>
          </a:p>
        </p:txBody>
      </p:sp>
    </p:spTree>
    <p:extLst>
      <p:ext uri="{BB962C8B-B14F-4D97-AF65-F5344CB8AC3E}">
        <p14:creationId xmlns:p14="http://schemas.microsoft.com/office/powerpoint/2010/main" val="153741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6201" y="274638"/>
            <a:ext cx="9524999" cy="715962"/>
          </a:xfrm>
          <a:prstGeom prst="rect">
            <a:avLst/>
          </a:prstGeom>
        </p:spPr>
        <p:txBody>
          <a:bodyPr>
            <a:normAutofit fontScale="85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indent="-742950"/>
            <a:r>
              <a:rPr lang="en-US" altLang="zh-CN" sz="2800" dirty="0" smtClean="0">
                <a:latin typeface="+mn-lt"/>
              </a:rPr>
              <a:t>Regional comparison CO</a:t>
            </a:r>
            <a:r>
              <a:rPr lang="en-US" altLang="zh-CN" sz="1900" dirty="0" smtClean="0">
                <a:latin typeface="+mn-lt"/>
              </a:rPr>
              <a:t>2</a:t>
            </a:r>
            <a:r>
              <a:rPr lang="en-US" altLang="zh-CN" sz="2800" dirty="0" smtClean="0">
                <a:latin typeface="+mn-lt"/>
              </a:rPr>
              <a:t> sequestration among ecosystems</a:t>
            </a:r>
            <a:endParaRPr lang="en-US" altLang="zh-CN" sz="2800" dirty="0">
              <a:latin typeface="+mn-lt"/>
            </a:endParaRPr>
          </a:p>
        </p:txBody>
      </p:sp>
      <p:sp>
        <p:nvSpPr>
          <p:cNvPr id="2" name="Rectangle 1"/>
          <p:cNvSpPr/>
          <p:nvPr/>
        </p:nvSpPr>
        <p:spPr>
          <a:xfrm>
            <a:off x="1143000" y="4570274"/>
            <a:ext cx="7467600" cy="1754326"/>
          </a:xfrm>
          <a:prstGeom prst="rect">
            <a:avLst/>
          </a:prstGeom>
        </p:spPr>
        <p:txBody>
          <a:bodyPr wrap="square">
            <a:spAutoFit/>
          </a:bodyPr>
          <a:lstStyle/>
          <a:p>
            <a:r>
              <a:rPr lang="en-US" altLang="zh-CN" dirty="0"/>
              <a:t>Scaling our results across the entire Western Lake Erie </a:t>
            </a:r>
            <a:r>
              <a:rPr lang="en-US" altLang="zh-CN" dirty="0" smtClean="0"/>
              <a:t>Basin</a:t>
            </a:r>
          </a:p>
          <a:p>
            <a:pPr marL="285750" indent="-285750">
              <a:buFont typeface="Arial" pitchFamily="34" charset="0"/>
              <a:buChar char="•"/>
            </a:pPr>
            <a:r>
              <a:rPr lang="en-US" altLang="zh-CN" dirty="0" smtClean="0"/>
              <a:t>releases </a:t>
            </a:r>
            <a:r>
              <a:rPr lang="en-US" altLang="zh-CN" dirty="0"/>
              <a:t>4.78×10</a:t>
            </a:r>
            <a:r>
              <a:rPr lang="en-US" altLang="zh-CN" baseline="30000" dirty="0"/>
              <a:t>5</a:t>
            </a:r>
            <a:r>
              <a:rPr lang="en-US" altLang="zh-CN" dirty="0"/>
              <a:t> tons of C per </a:t>
            </a:r>
            <a:r>
              <a:rPr lang="en-US" altLang="zh-CN" dirty="0" smtClean="0"/>
              <a:t>year </a:t>
            </a:r>
          </a:p>
          <a:p>
            <a:pPr marL="285750" indent="-285750">
              <a:buFont typeface="Arial" pitchFamily="34" charset="0"/>
              <a:buChar char="•"/>
            </a:pPr>
            <a:endParaRPr lang="en-US" altLang="zh-CN" dirty="0"/>
          </a:p>
          <a:p>
            <a:r>
              <a:rPr lang="en-US" altLang="zh-CN" dirty="0" smtClean="0"/>
              <a:t>This </a:t>
            </a:r>
            <a:r>
              <a:rPr lang="en-US" altLang="zh-CN" dirty="0"/>
              <a:t>carbon </a:t>
            </a:r>
            <a:r>
              <a:rPr lang="en-US" altLang="zh-CN" dirty="0" smtClean="0"/>
              <a:t>loss is </a:t>
            </a:r>
            <a:r>
              <a:rPr lang="en-US" altLang="zh-CN" dirty="0"/>
              <a:t>equivalent </a:t>
            </a:r>
            <a:r>
              <a:rPr lang="en-US" altLang="zh-CN" dirty="0" smtClean="0"/>
              <a:t>to</a:t>
            </a:r>
          </a:p>
          <a:p>
            <a:pPr marL="285750" indent="-285750">
              <a:buFont typeface="Arial" pitchFamily="34" charset="0"/>
              <a:buChar char="•"/>
            </a:pPr>
            <a:r>
              <a:rPr lang="en-US" altLang="zh-CN" dirty="0" smtClean="0">
                <a:solidFill>
                  <a:srgbClr val="2038EC"/>
                </a:solidFill>
              </a:rPr>
              <a:t>1/3 sink </a:t>
            </a:r>
            <a:r>
              <a:rPr lang="en-US" altLang="zh-CN" dirty="0">
                <a:solidFill>
                  <a:srgbClr val="2038EC"/>
                </a:solidFill>
              </a:rPr>
              <a:t>of </a:t>
            </a:r>
            <a:r>
              <a:rPr lang="en-US" altLang="zh-CN" dirty="0" smtClean="0">
                <a:solidFill>
                  <a:srgbClr val="2038EC"/>
                </a:solidFill>
              </a:rPr>
              <a:t>the natural forests</a:t>
            </a:r>
          </a:p>
          <a:p>
            <a:pPr marL="285750" indent="-285750">
              <a:buFont typeface="Arial" pitchFamily="34" charset="0"/>
              <a:buChar char="•"/>
            </a:pPr>
            <a:r>
              <a:rPr lang="en-US" altLang="zh-CN" dirty="0" smtClean="0">
                <a:solidFill>
                  <a:srgbClr val="2038EC"/>
                </a:solidFill>
              </a:rPr>
              <a:t>or 1/4 of </a:t>
            </a:r>
            <a:r>
              <a:rPr lang="en-US" altLang="zh-CN" dirty="0">
                <a:solidFill>
                  <a:srgbClr val="2038EC"/>
                </a:solidFill>
              </a:rPr>
              <a:t>the </a:t>
            </a:r>
            <a:r>
              <a:rPr lang="en-US" altLang="zh-CN" dirty="0" smtClean="0">
                <a:solidFill>
                  <a:srgbClr val="2038EC"/>
                </a:solidFill>
              </a:rPr>
              <a:t>croplands of western Lake Erie Basin watershed</a:t>
            </a:r>
            <a:endParaRPr lang="zh-CN" altLang="en-US" dirty="0">
              <a:solidFill>
                <a:srgbClr val="2038EC"/>
              </a:solidFill>
            </a:endParaRPr>
          </a:p>
        </p:txBody>
      </p:sp>
      <p:grpSp>
        <p:nvGrpSpPr>
          <p:cNvPr id="4" name="Group 3"/>
          <p:cNvGrpSpPr/>
          <p:nvPr/>
        </p:nvGrpSpPr>
        <p:grpSpPr>
          <a:xfrm>
            <a:off x="6470650" y="1266835"/>
            <a:ext cx="2720975" cy="2790825"/>
            <a:chOff x="22225" y="1019175"/>
            <a:chExt cx="3505200" cy="344811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019175"/>
              <a:ext cx="227750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225" y="4067175"/>
              <a:ext cx="3505200" cy="400110"/>
            </a:xfrm>
            <a:prstGeom prst="rect">
              <a:avLst/>
            </a:prstGeom>
          </p:spPr>
          <p:txBody>
            <a:bodyPr wrap="square">
              <a:spAutoFit/>
            </a:bodyPr>
            <a:lstStyle/>
            <a:p>
              <a:r>
                <a:rPr lang="en-US" altLang="zh-CN" sz="1000" dirty="0"/>
                <a:t>http://</a:t>
              </a:r>
              <a:r>
                <a:rPr lang="en-US" altLang="zh-CN" sz="1000" dirty="0" smtClean="0"/>
                <a:t>www.nrcs.usda.gov/wps/portal/nrcs/detail/oh/programs</a:t>
              </a:r>
              <a:r>
                <a:rPr lang="en-US" altLang="zh-CN" sz="1000" dirty="0"/>
                <a:t>/?cid=nrcs144p2_029640</a:t>
              </a:r>
              <a:endParaRPr lang="zh-CN" altLang="en-US" sz="1000" dirty="0"/>
            </a:p>
          </p:txBody>
        </p:sp>
      </p:gr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00125"/>
            <a:ext cx="5979386" cy="33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38943" y="1266835"/>
            <a:ext cx="718457" cy="3205168"/>
            <a:chOff x="1338943" y="1266835"/>
            <a:chExt cx="718457" cy="3205168"/>
          </a:xfrm>
        </p:grpSpPr>
        <p:sp>
          <p:nvSpPr>
            <p:cNvPr id="6" name="Oval 5"/>
            <p:cNvSpPr/>
            <p:nvPr/>
          </p:nvSpPr>
          <p:spPr>
            <a:xfrm>
              <a:off x="1371600" y="3276600"/>
              <a:ext cx="685800" cy="11954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p:cNvSpPr/>
            <p:nvPr/>
          </p:nvSpPr>
          <p:spPr>
            <a:xfrm>
              <a:off x="1338943" y="1266835"/>
              <a:ext cx="685800" cy="11954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598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03618" y="579438"/>
            <a:ext cx="3339782" cy="715962"/>
          </a:xfrm>
          <a:prstGeom prst="rect">
            <a:avLst/>
          </a:prstGeom>
        </p:spPr>
        <p:txBody>
          <a:bodyPr>
            <a:normAutofit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742950" indent="-742950"/>
            <a:r>
              <a:rPr lang="en-US" altLang="zh-CN" dirty="0" smtClean="0"/>
              <a:t>Summary</a:t>
            </a:r>
            <a:endParaRPr lang="en-US" altLang="zh-CN" dirty="0"/>
          </a:p>
        </p:txBody>
      </p:sp>
      <p:sp>
        <p:nvSpPr>
          <p:cNvPr id="5" name="Rectangle 4"/>
          <p:cNvSpPr/>
          <p:nvPr/>
        </p:nvSpPr>
        <p:spPr>
          <a:xfrm>
            <a:off x="838200" y="1667470"/>
            <a:ext cx="7391400" cy="923330"/>
          </a:xfrm>
          <a:prstGeom prst="rect">
            <a:avLst/>
          </a:prstGeom>
        </p:spPr>
        <p:txBody>
          <a:bodyPr wrap="square">
            <a:spAutoFit/>
          </a:bodyPr>
          <a:lstStyle/>
          <a:p>
            <a:pPr marL="285750" indent="-285750">
              <a:buFont typeface="Arial" pitchFamily="34" charset="0"/>
              <a:buChar char="•"/>
            </a:pPr>
            <a:r>
              <a:rPr lang="en-US" altLang="zh-CN" dirty="0"/>
              <a:t>From an annual perspective, western Lake Erie acted as a carbon </a:t>
            </a:r>
            <a:r>
              <a:rPr lang="en-US" altLang="zh-CN" dirty="0" smtClean="0"/>
              <a:t>source, but </a:t>
            </a:r>
            <a:r>
              <a:rPr lang="en-US" altLang="zh-CN" dirty="0"/>
              <a:t>as a small carbon sink in the summers of both years.</a:t>
            </a:r>
            <a:endParaRPr lang="zh-CN" altLang="en-US" dirty="0"/>
          </a:p>
        </p:txBody>
      </p:sp>
      <p:sp>
        <p:nvSpPr>
          <p:cNvPr id="6" name="Rectangle 5"/>
          <p:cNvSpPr/>
          <p:nvPr/>
        </p:nvSpPr>
        <p:spPr>
          <a:xfrm>
            <a:off x="838200" y="3780472"/>
            <a:ext cx="7086600" cy="1477328"/>
          </a:xfrm>
          <a:prstGeom prst="rect">
            <a:avLst/>
          </a:prstGeom>
        </p:spPr>
        <p:txBody>
          <a:bodyPr wrap="square">
            <a:spAutoFit/>
          </a:bodyPr>
          <a:lstStyle/>
          <a:p>
            <a:pPr marL="285750" indent="-285750">
              <a:buFont typeface="Arial" pitchFamily="34" charset="0"/>
              <a:buChar char="•"/>
            </a:pPr>
            <a:r>
              <a:rPr lang="en-US" altLang="zh-CN" dirty="0"/>
              <a:t>Although the </a:t>
            </a:r>
            <a:r>
              <a:rPr lang="en-US" altLang="zh-CN" dirty="0" smtClean="0"/>
              <a:t>lake evaporation </a:t>
            </a:r>
            <a:r>
              <a:rPr lang="en-US" altLang="zh-CN" dirty="0"/>
              <a:t>for this location returns ~90% of annual rainfall to the atmosphere, the turbulent energy accounted for &lt;40% of the input energy. The remaining 60% of the energy was stored in the water body or was undetected. </a:t>
            </a:r>
            <a:endParaRPr lang="zh-CN" altLang="en-US" dirty="0"/>
          </a:p>
        </p:txBody>
      </p:sp>
      <p:sp>
        <p:nvSpPr>
          <p:cNvPr id="7" name="Rectangle 6"/>
          <p:cNvSpPr/>
          <p:nvPr/>
        </p:nvSpPr>
        <p:spPr>
          <a:xfrm>
            <a:off x="838200" y="2858869"/>
            <a:ext cx="7620000" cy="646331"/>
          </a:xfrm>
          <a:prstGeom prst="rect">
            <a:avLst/>
          </a:prstGeom>
        </p:spPr>
        <p:txBody>
          <a:bodyPr wrap="square">
            <a:spAutoFit/>
          </a:bodyPr>
          <a:lstStyle/>
          <a:p>
            <a:pPr marL="285750" indent="-285750">
              <a:buFont typeface="Arial" pitchFamily="34" charset="0"/>
              <a:buChar char="•"/>
            </a:pPr>
            <a:r>
              <a:rPr lang="en-US" altLang="zh-CN" dirty="0" smtClean="0"/>
              <a:t>Lake evaporation  was obvious lower than other terrestrial ecosystems, lower than what we previously thought.</a:t>
            </a:r>
            <a:endParaRPr lang="zh-CN" altLang="en-US" dirty="0"/>
          </a:p>
        </p:txBody>
      </p:sp>
    </p:spTree>
    <p:extLst>
      <p:ext uri="{BB962C8B-B14F-4D97-AF65-F5344CB8AC3E}">
        <p14:creationId xmlns:p14="http://schemas.microsoft.com/office/powerpoint/2010/main" val="196692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81000" y="228600"/>
            <a:ext cx="8229600" cy="7159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742950" indent="-742950"/>
            <a:r>
              <a:rPr lang="en-US" altLang="zh-CN" sz="2800" dirty="0" smtClean="0"/>
              <a:t>Publications and presentations</a:t>
            </a:r>
            <a:endParaRPr lang="en-US" altLang="zh-CN" sz="2800" dirty="0"/>
          </a:p>
        </p:txBody>
      </p:sp>
      <p:sp>
        <p:nvSpPr>
          <p:cNvPr id="4" name="Rectangle 3"/>
          <p:cNvSpPr/>
          <p:nvPr/>
        </p:nvSpPr>
        <p:spPr>
          <a:xfrm>
            <a:off x="76200" y="838200"/>
            <a:ext cx="8991600" cy="5210657"/>
          </a:xfrm>
          <a:prstGeom prst="rect">
            <a:avLst/>
          </a:prstGeom>
        </p:spPr>
        <p:txBody>
          <a:bodyPr wrap="square">
            <a:spAutoFit/>
          </a:bodyPr>
          <a:lstStyle/>
          <a:p>
            <a:pPr marL="285750" indent="-285750">
              <a:lnSpc>
                <a:spcPct val="120000"/>
              </a:lnSpc>
              <a:buFont typeface="Wingdings" pitchFamily="2" charset="2"/>
              <a:buChar char="ü"/>
            </a:pPr>
            <a:r>
              <a:rPr lang="en-US" altLang="zh-CN" sz="1600" dirty="0" smtClean="0"/>
              <a:t>Chu</a:t>
            </a:r>
            <a:r>
              <a:rPr lang="en-US" altLang="zh-CN" sz="1600" dirty="0"/>
              <a:t>, H, J. Chen , J. </a:t>
            </a:r>
            <a:r>
              <a:rPr lang="en-US" altLang="zh-CN" sz="1600" dirty="0" err="1"/>
              <a:t>Gottgens</a:t>
            </a:r>
            <a:r>
              <a:rPr lang="en-US" altLang="zh-CN" sz="1600" dirty="0"/>
              <a:t> , Z. </a:t>
            </a:r>
            <a:r>
              <a:rPr lang="en-US" altLang="zh-CN" sz="1600" dirty="0" err="1"/>
              <a:t>Ouyang</a:t>
            </a:r>
            <a:r>
              <a:rPr lang="en-US" altLang="zh-CN" sz="1600" dirty="0"/>
              <a:t> , R. John , K. P. </a:t>
            </a:r>
            <a:r>
              <a:rPr lang="en-US" altLang="zh-CN" sz="1600" dirty="0" err="1"/>
              <a:t>Czajkowski</a:t>
            </a:r>
            <a:r>
              <a:rPr lang="en-US" altLang="zh-CN" sz="1600" dirty="0"/>
              <a:t> , R. Becker. Net ecosystem CH</a:t>
            </a:r>
            <a:r>
              <a:rPr lang="en-US" altLang="zh-CN" sz="1600" baseline="-25000" dirty="0"/>
              <a:t>4</a:t>
            </a:r>
            <a:r>
              <a:rPr lang="en-US" altLang="zh-CN" sz="1600" dirty="0"/>
              <a:t> and CO</a:t>
            </a:r>
            <a:r>
              <a:rPr lang="en-US" altLang="zh-CN" sz="1600" baseline="-25000" dirty="0"/>
              <a:t>2</a:t>
            </a:r>
            <a:r>
              <a:rPr lang="en-US" altLang="zh-CN" sz="1600" dirty="0"/>
              <a:t> exchanges in a Lake Erie coastal marsh and a nearby cropland</a:t>
            </a:r>
            <a:r>
              <a:rPr lang="en-US" altLang="zh-CN" sz="1600" i="1" dirty="0"/>
              <a:t>, </a:t>
            </a:r>
            <a:r>
              <a:rPr lang="en-US" altLang="zh-CN" sz="1600" b="1" i="1" dirty="0"/>
              <a:t>Journal of Geophysical Research</a:t>
            </a:r>
            <a:r>
              <a:rPr lang="en-US" altLang="zh-CN" sz="1600" i="1" dirty="0"/>
              <a:t> </a:t>
            </a:r>
            <a:r>
              <a:rPr lang="en-US" altLang="zh-CN" sz="1600" dirty="0" smtClean="0"/>
              <a:t>–</a:t>
            </a:r>
            <a:r>
              <a:rPr lang="en-US" altLang="zh-CN" sz="1600" dirty="0" err="1" smtClean="0"/>
              <a:t>Biogeosci</a:t>
            </a:r>
            <a:r>
              <a:rPr lang="en-US" altLang="zh-CN" sz="1600" dirty="0" smtClean="0"/>
              <a:t>., DOI:10.1002/2013JG002520 </a:t>
            </a:r>
          </a:p>
          <a:p>
            <a:pPr marL="285750" indent="-285750">
              <a:lnSpc>
                <a:spcPct val="120000"/>
              </a:lnSpc>
              <a:buFont typeface="Wingdings" pitchFamily="2" charset="2"/>
              <a:buChar char="ü"/>
            </a:pPr>
            <a:r>
              <a:rPr lang="en-US" altLang="zh-CN" sz="1600" dirty="0" smtClean="0"/>
              <a:t>Shao, C, J. Chen, C. </a:t>
            </a:r>
            <a:r>
              <a:rPr lang="en-US" altLang="zh-CN" sz="1600" dirty="0"/>
              <a:t>A. </a:t>
            </a:r>
            <a:r>
              <a:rPr lang="en-US" altLang="zh-CN" sz="1600" dirty="0" err="1" smtClean="0"/>
              <a:t>Stepien</a:t>
            </a:r>
            <a:r>
              <a:rPr lang="en-US" altLang="zh-CN" sz="1600" dirty="0" smtClean="0"/>
              <a:t>, H. </a:t>
            </a:r>
            <a:r>
              <a:rPr lang="en-US" altLang="zh-CN" sz="1600" dirty="0"/>
              <a:t>Chu</a:t>
            </a:r>
            <a:r>
              <a:rPr lang="en-US" altLang="zh-CN" sz="1600" dirty="0" smtClean="0"/>
              <a:t>, T. </a:t>
            </a:r>
            <a:r>
              <a:rPr lang="en-US" altLang="zh-CN" sz="1600" dirty="0"/>
              <a:t>B. </a:t>
            </a:r>
            <a:r>
              <a:rPr lang="en-US" altLang="zh-CN" sz="1600" dirty="0" smtClean="0"/>
              <a:t>Bridgeman, K. </a:t>
            </a:r>
            <a:r>
              <a:rPr lang="en-US" altLang="zh-CN" sz="1600" dirty="0"/>
              <a:t>P. </a:t>
            </a:r>
            <a:r>
              <a:rPr lang="en-US" altLang="zh-CN" sz="1600" dirty="0" err="1"/>
              <a:t>Czajkowski</a:t>
            </a:r>
            <a:r>
              <a:rPr lang="en-US" altLang="zh-CN" sz="1600" dirty="0" smtClean="0"/>
              <a:t>, R. </a:t>
            </a:r>
            <a:r>
              <a:rPr lang="en-US" altLang="zh-CN" sz="1600" dirty="0"/>
              <a:t>Becker</a:t>
            </a:r>
            <a:r>
              <a:rPr lang="en-US" altLang="zh-CN" sz="1600" dirty="0" smtClean="0"/>
              <a:t>, Z. </a:t>
            </a:r>
            <a:r>
              <a:rPr lang="en-US" altLang="zh-CN" sz="1600" dirty="0" err="1"/>
              <a:t>Ouyang</a:t>
            </a:r>
            <a:r>
              <a:rPr lang="en-US" altLang="zh-CN" sz="1600" dirty="0" smtClean="0"/>
              <a:t>, R. John. </a:t>
            </a:r>
            <a:r>
              <a:rPr lang="en-US" altLang="zh-CN" sz="1600" dirty="0"/>
              <a:t>Diurnal to annual changes in carbon, latent and sensible heat over a Laurentian Great </a:t>
            </a:r>
            <a:r>
              <a:rPr lang="en-US" altLang="zh-CN" sz="1600" dirty="0" smtClean="0"/>
              <a:t>Lake, </a:t>
            </a:r>
            <a:r>
              <a:rPr lang="en-US" altLang="zh-CN" sz="1600" b="1" i="1" dirty="0"/>
              <a:t>Limnology and </a:t>
            </a:r>
            <a:r>
              <a:rPr lang="en-US" altLang="zh-CN" sz="1600" b="1" i="1" dirty="0" smtClean="0"/>
              <a:t>Oceanography</a:t>
            </a:r>
            <a:r>
              <a:rPr lang="en-US" altLang="zh-CN" sz="1600" dirty="0" smtClean="0"/>
              <a:t>  (under review)</a:t>
            </a:r>
          </a:p>
          <a:p>
            <a:pPr marL="285750" indent="-285750">
              <a:lnSpc>
                <a:spcPct val="120000"/>
              </a:lnSpc>
              <a:spcBef>
                <a:spcPts val="600"/>
              </a:spcBef>
              <a:buFont typeface="Wingdings" pitchFamily="2" charset="2"/>
              <a:buChar char="ü"/>
            </a:pPr>
            <a:r>
              <a:rPr lang="en-US" altLang="zh-CN" sz="1600" dirty="0" smtClean="0"/>
              <a:t>4 </a:t>
            </a:r>
            <a:r>
              <a:rPr lang="en-US" altLang="zh-CN" sz="1600" dirty="0"/>
              <a:t>more under preparation </a:t>
            </a:r>
            <a:r>
              <a:rPr lang="en-US" altLang="zh-CN" sz="1600" dirty="0" smtClean="0"/>
              <a:t>via cooperation or data sharing</a:t>
            </a:r>
            <a:endParaRPr lang="en-US" altLang="zh-CN" sz="1600" dirty="0"/>
          </a:p>
          <a:p>
            <a:pPr marL="285750" indent="-285750">
              <a:lnSpc>
                <a:spcPct val="120000"/>
              </a:lnSpc>
              <a:spcBef>
                <a:spcPts val="2400"/>
              </a:spcBef>
              <a:buFont typeface="Arial" pitchFamily="34" charset="0"/>
              <a:buChar char="•"/>
            </a:pPr>
            <a:r>
              <a:rPr lang="en-US" altLang="zh-CN" sz="1600" dirty="0" smtClean="0"/>
              <a:t>Carol </a:t>
            </a:r>
            <a:r>
              <a:rPr lang="en-US" altLang="zh-CN" sz="1600" dirty="0" err="1" smtClean="0"/>
              <a:t>Stepien</a:t>
            </a:r>
            <a:r>
              <a:rPr lang="en-US" altLang="zh-CN" sz="1600" dirty="0" smtClean="0"/>
              <a:t> et al. </a:t>
            </a:r>
            <a:r>
              <a:rPr lang="en-US" altLang="zh-CN" sz="1600" dirty="0"/>
              <a:t>A New Land-Lake Sensor Network for Measuring Greenhouse Gas, Water, and Energy Exchanges: Use in Education and Outreach. </a:t>
            </a:r>
            <a:r>
              <a:rPr lang="en-US" altLang="zh-CN" sz="1600" b="1" dirty="0" smtClean="0"/>
              <a:t>2014 </a:t>
            </a:r>
            <a:r>
              <a:rPr lang="en-US" altLang="zh-CN" sz="1600" b="1" dirty="0"/>
              <a:t>JASM </a:t>
            </a:r>
            <a:r>
              <a:rPr lang="en-US" altLang="zh-CN" sz="1600" b="1" dirty="0" smtClean="0"/>
              <a:t> </a:t>
            </a:r>
            <a:r>
              <a:rPr lang="en-US" altLang="zh-CN" sz="1600" b="1" dirty="0"/>
              <a:t>meeting in </a:t>
            </a:r>
            <a:r>
              <a:rPr lang="en-US" altLang="zh-CN" sz="1600" b="1" dirty="0" smtClean="0"/>
              <a:t>Portland</a:t>
            </a:r>
            <a:r>
              <a:rPr lang="en-US" altLang="zh-CN" sz="1600" dirty="0" smtClean="0"/>
              <a:t>, May 18-24</a:t>
            </a:r>
          </a:p>
          <a:p>
            <a:pPr marL="285750" indent="-285750">
              <a:spcBef>
                <a:spcPts val="600"/>
              </a:spcBef>
              <a:buFont typeface="Arial" pitchFamily="34" charset="0"/>
              <a:buChar char="•"/>
            </a:pPr>
            <a:r>
              <a:rPr lang="en-US" altLang="zh-CN" sz="1600" dirty="0"/>
              <a:t>Housen </a:t>
            </a:r>
            <a:r>
              <a:rPr lang="en-US" altLang="zh-CN" sz="1600" dirty="0" smtClean="0"/>
              <a:t>Chu et </a:t>
            </a:r>
            <a:r>
              <a:rPr lang="en-US" altLang="zh-CN" sz="1600" dirty="0"/>
              <a:t>al</a:t>
            </a:r>
            <a:r>
              <a:rPr lang="en-US" altLang="zh-CN" sz="1600" dirty="0" smtClean="0"/>
              <a:t>. Contrasting </a:t>
            </a:r>
            <a:r>
              <a:rPr lang="en-US" altLang="zh-CN" sz="1600" dirty="0"/>
              <a:t>the </a:t>
            </a:r>
            <a:r>
              <a:rPr lang="en-US" altLang="zh-CN" sz="1600" dirty="0" err="1"/>
              <a:t>interannual</a:t>
            </a:r>
            <a:r>
              <a:rPr lang="en-US" altLang="zh-CN" sz="1600" dirty="0"/>
              <a:t> variability of evapotranspiration in a temperate Oak woodland, a freshwater marsh, a conventional cropland and Lake Erie</a:t>
            </a:r>
            <a:r>
              <a:rPr lang="en-US" altLang="zh-CN" sz="1600" dirty="0" smtClean="0"/>
              <a:t>. </a:t>
            </a:r>
            <a:r>
              <a:rPr lang="en-US" altLang="zh-CN" sz="1600" b="1" dirty="0" smtClean="0"/>
              <a:t>2014 </a:t>
            </a:r>
            <a:r>
              <a:rPr lang="en-US" altLang="zh-CN" sz="1600" b="1" dirty="0"/>
              <a:t>International evapotranspiration </a:t>
            </a:r>
            <a:r>
              <a:rPr lang="en-US" altLang="zh-CN" sz="1600" b="1" dirty="0" smtClean="0"/>
              <a:t>symposium</a:t>
            </a:r>
            <a:r>
              <a:rPr lang="en-US" altLang="zh-CN" sz="1600" dirty="0" smtClean="0"/>
              <a:t>, NC, April </a:t>
            </a:r>
            <a:r>
              <a:rPr lang="en-US" altLang="zh-CN" sz="1600" dirty="0"/>
              <a:t>7-10</a:t>
            </a:r>
            <a:endParaRPr lang="zh-CN" altLang="zh-CN" sz="1600" dirty="0"/>
          </a:p>
          <a:p>
            <a:pPr marL="285750" indent="-285750">
              <a:lnSpc>
                <a:spcPct val="120000"/>
              </a:lnSpc>
              <a:spcBef>
                <a:spcPts val="600"/>
              </a:spcBef>
              <a:buFont typeface="Arial" pitchFamily="34" charset="0"/>
              <a:buChar char="•"/>
            </a:pPr>
            <a:r>
              <a:rPr lang="en-US" altLang="zh-CN" sz="1600" dirty="0" smtClean="0"/>
              <a:t>Shao</a:t>
            </a:r>
            <a:r>
              <a:rPr lang="en-US" altLang="zh-CN" sz="1600" dirty="0"/>
              <a:t>, C, J. Chen, C. A. </a:t>
            </a:r>
            <a:r>
              <a:rPr lang="en-US" altLang="zh-CN" sz="1600" dirty="0" err="1"/>
              <a:t>Stepien</a:t>
            </a:r>
            <a:r>
              <a:rPr lang="en-US" altLang="zh-CN" sz="1600" dirty="0"/>
              <a:t>, H. Chu, T. B. Bridgeman, K. P. </a:t>
            </a:r>
            <a:r>
              <a:rPr lang="en-US" altLang="zh-CN" sz="1600" dirty="0" err="1"/>
              <a:t>Czajkowski</a:t>
            </a:r>
            <a:r>
              <a:rPr lang="en-US" altLang="zh-CN" sz="1600" dirty="0"/>
              <a:t>, R. Becker, Z. </a:t>
            </a:r>
            <a:r>
              <a:rPr lang="en-US" altLang="zh-CN" sz="1600" dirty="0" err="1"/>
              <a:t>Ouyang</a:t>
            </a:r>
            <a:r>
              <a:rPr lang="en-US" altLang="zh-CN" sz="1600" dirty="0"/>
              <a:t>, R. </a:t>
            </a:r>
            <a:r>
              <a:rPr lang="en-US" altLang="zh-CN" sz="1600" dirty="0" smtClean="0"/>
              <a:t>John. </a:t>
            </a:r>
            <a:r>
              <a:rPr lang="en-US" altLang="zh-CN" sz="1600" dirty="0"/>
              <a:t>Eddy covariance measurements of carbon, latent and sensible heat fluxes from western Lake </a:t>
            </a:r>
            <a:r>
              <a:rPr lang="en-US" altLang="zh-CN" sz="1600" dirty="0" smtClean="0"/>
              <a:t>Erie. </a:t>
            </a:r>
            <a:r>
              <a:rPr lang="en-US" altLang="zh-CN" sz="1600" b="1" dirty="0" smtClean="0"/>
              <a:t>2013 AGU annual meeting</a:t>
            </a:r>
            <a:r>
              <a:rPr lang="en-US" altLang="zh-CN" sz="1600" dirty="0" smtClean="0"/>
              <a:t> (B21A-0443), SF, Dec 10</a:t>
            </a:r>
          </a:p>
        </p:txBody>
      </p:sp>
    </p:spTree>
    <p:extLst>
      <p:ext uri="{BB962C8B-B14F-4D97-AF65-F5344CB8AC3E}">
        <p14:creationId xmlns:p14="http://schemas.microsoft.com/office/powerpoint/2010/main" val="373300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96"/>
            <a:ext cx="3158402" cy="21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7" t="-489" r="-367" b="12491"/>
          <a:stretch/>
        </p:blipFill>
        <p:spPr bwMode="auto">
          <a:xfrm>
            <a:off x="6172200" y="0"/>
            <a:ext cx="29718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7656"/>
          <a:stretch/>
        </p:blipFill>
        <p:spPr bwMode="auto">
          <a:xfrm rot="16200000">
            <a:off x="2460913" y="2959266"/>
            <a:ext cx="4315200" cy="298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4127"/>
          <a:stretch/>
        </p:blipFill>
        <p:spPr bwMode="auto">
          <a:xfrm rot="16200000">
            <a:off x="-645182" y="2886326"/>
            <a:ext cx="4315200" cy="310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825" y="0"/>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scl\Dropbox\973年终总结2013\IMG_087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420"/>
          <a:stretch/>
        </p:blipFill>
        <p:spPr bwMode="auto">
          <a:xfrm>
            <a:off x="6172200" y="2295977"/>
            <a:ext cx="2895600" cy="4333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2362200"/>
            <a:ext cx="4724400" cy="1015663"/>
          </a:xfrm>
          <a:prstGeom prst="rect">
            <a:avLst/>
          </a:prstGeom>
          <a:noFill/>
        </p:spPr>
        <p:txBody>
          <a:bodyPr wrap="square" rtlCol="0">
            <a:spAutoFit/>
          </a:bodyPr>
          <a:lstStyle/>
          <a:p>
            <a:r>
              <a:rPr lang="en-US" altLang="zh-CN" sz="6000" b="1" dirty="0" smtClean="0">
                <a:solidFill>
                  <a:srgbClr val="FF0000"/>
                </a:solidFill>
              </a:rPr>
              <a:t>Thank you</a:t>
            </a:r>
            <a:r>
              <a:rPr lang="zh-CN" altLang="en-US" sz="6000" b="1" dirty="0" smtClean="0">
                <a:solidFill>
                  <a:srgbClr val="FF0000"/>
                </a:solidFill>
              </a:rPr>
              <a:t>！</a:t>
            </a:r>
            <a:endParaRPr lang="zh-CN" altLang="en-US" sz="6000" b="1" dirty="0">
              <a:solidFill>
                <a:srgbClr val="FF0000"/>
              </a:solidFill>
            </a:endParaRPr>
          </a:p>
        </p:txBody>
      </p:sp>
    </p:spTree>
    <p:extLst>
      <p:ext uri="{BB962C8B-B14F-4D97-AF65-F5344CB8AC3E}">
        <p14:creationId xmlns:p14="http://schemas.microsoft.com/office/powerpoint/2010/main" val="348110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e of lakes in landscape carbon cycling.jpg"/>
          <p:cNvPicPr>
            <a:picLocks noChangeAspect="1"/>
          </p:cNvPicPr>
          <p:nvPr/>
        </p:nvPicPr>
        <p:blipFill>
          <a:blip r:embed="rId3" cstate="print"/>
          <a:stretch>
            <a:fillRect/>
          </a:stretch>
        </p:blipFill>
        <p:spPr>
          <a:xfrm>
            <a:off x="533400" y="1695450"/>
            <a:ext cx="4343400" cy="3257550"/>
          </a:xfrm>
          <a:prstGeom prst="rect">
            <a:avLst/>
          </a:prstGeom>
        </p:spPr>
      </p:pic>
      <p:sp>
        <p:nvSpPr>
          <p:cNvPr id="5" name="Oval 4"/>
          <p:cNvSpPr/>
          <p:nvPr/>
        </p:nvSpPr>
        <p:spPr>
          <a:xfrm>
            <a:off x="2590800" y="2895600"/>
            <a:ext cx="1066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6E04"/>
              </a:solidFill>
            </a:endParaRPr>
          </a:p>
        </p:txBody>
      </p:sp>
      <p:sp>
        <p:nvSpPr>
          <p:cNvPr id="2" name="Rectangle 1"/>
          <p:cNvSpPr/>
          <p:nvPr/>
        </p:nvSpPr>
        <p:spPr>
          <a:xfrm>
            <a:off x="0" y="329625"/>
            <a:ext cx="4485523" cy="584775"/>
          </a:xfrm>
          <a:prstGeom prst="rect">
            <a:avLst/>
          </a:prstGeom>
        </p:spPr>
        <p:txBody>
          <a:bodyPr wrap="none">
            <a:spAutoFit/>
          </a:bodyPr>
          <a:lstStyle/>
          <a:p>
            <a:pPr lvl="1"/>
            <a:r>
              <a:rPr lang="en-US" altLang="zh-CN" sz="3200" b="1" dirty="0" smtClean="0">
                <a:latin typeface="Arial Unicode MS" pitchFamily="34" charset="-122"/>
                <a:ea typeface="Arial Unicode MS" pitchFamily="34" charset="-122"/>
                <a:cs typeface="Arial Unicode MS" pitchFamily="34" charset="-122"/>
              </a:rPr>
              <a:t>Objective - questions</a:t>
            </a:r>
            <a:endParaRPr lang="en-US" altLang="zh-CN" sz="3200" b="1" dirty="0">
              <a:latin typeface="Arial Unicode MS" pitchFamily="34" charset="-122"/>
              <a:ea typeface="Arial Unicode MS" pitchFamily="34" charset="-122"/>
              <a:cs typeface="Arial Unicode MS" pitchFamily="34" charset="-122"/>
            </a:endParaRPr>
          </a:p>
        </p:txBody>
      </p:sp>
      <p:pic>
        <p:nvPicPr>
          <p:cNvPr id="6" name="Picture 2" descr="C:\Users\scl\Desktop\watercycle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766455"/>
            <a:ext cx="3379406" cy="28055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50734" y="4622884"/>
            <a:ext cx="2752677" cy="253916"/>
          </a:xfrm>
          <a:prstGeom prst="rect">
            <a:avLst/>
          </a:prstGeom>
        </p:spPr>
        <p:txBody>
          <a:bodyPr wrap="none">
            <a:spAutoFit/>
          </a:bodyPr>
          <a:lstStyle/>
          <a:p>
            <a:r>
              <a:rPr lang="en-US" altLang="zh-CN" sz="1050" dirty="0">
                <a:hlinkClick r:id="rId5"/>
              </a:rPr>
              <a:t>gracegreaterthanoursin.wordpress.com</a:t>
            </a:r>
            <a:endParaRPr lang="zh-CN" altLang="en-US" sz="1050" dirty="0"/>
          </a:p>
        </p:txBody>
      </p:sp>
      <p:sp>
        <p:nvSpPr>
          <p:cNvPr id="8" name="TextBox 7"/>
          <p:cNvSpPr txBox="1"/>
          <p:nvPr/>
        </p:nvSpPr>
        <p:spPr>
          <a:xfrm>
            <a:off x="5486400" y="5130225"/>
            <a:ext cx="34290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1600" b="1" dirty="0" smtClean="0">
                <a:latin typeface="Malgun Gothic" pitchFamily="34" charset="-127"/>
                <a:ea typeface="Malgun Gothic" pitchFamily="34" charset="-127"/>
                <a:cs typeface="Arial Unicode MS" pitchFamily="34" charset="-122"/>
              </a:rPr>
              <a:t>What is the role of lakes in regional water cycling?</a:t>
            </a:r>
            <a:endParaRPr lang="en-US" sz="1600" b="1" dirty="0">
              <a:latin typeface="Malgun Gothic" pitchFamily="34" charset="-127"/>
              <a:ea typeface="Malgun Gothic" pitchFamily="34" charset="-127"/>
              <a:cs typeface="Arial Unicode MS" pitchFamily="34" charset="-122"/>
            </a:endParaRPr>
          </a:p>
        </p:txBody>
      </p:sp>
      <p:sp>
        <p:nvSpPr>
          <p:cNvPr id="9" name="Rectangle 8"/>
          <p:cNvSpPr/>
          <p:nvPr/>
        </p:nvSpPr>
        <p:spPr>
          <a:xfrm>
            <a:off x="2057400" y="1066800"/>
            <a:ext cx="1262210"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Carbon</a:t>
            </a:r>
            <a:endParaRPr lang="zh-CN" altLang="en-US" sz="2000" b="1" dirty="0">
              <a:ea typeface="Arial Unicode MS" pitchFamily="34" charset="-122"/>
              <a:cs typeface="Arial Unicode MS" pitchFamily="34" charset="-122"/>
            </a:endParaRPr>
          </a:p>
        </p:txBody>
      </p:sp>
      <p:sp>
        <p:nvSpPr>
          <p:cNvPr id="10" name="Rectangle 9"/>
          <p:cNvSpPr/>
          <p:nvPr/>
        </p:nvSpPr>
        <p:spPr>
          <a:xfrm>
            <a:off x="6629400" y="1066800"/>
            <a:ext cx="924219"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Water</a:t>
            </a:r>
            <a:endParaRPr lang="zh-CN" altLang="en-US" sz="2000" b="1" dirty="0">
              <a:ea typeface="Arial Unicode MS" pitchFamily="34" charset="-122"/>
              <a:cs typeface="Arial Unicode MS" pitchFamily="34" charset="-122"/>
            </a:endParaRPr>
          </a:p>
        </p:txBody>
      </p:sp>
      <p:sp>
        <p:nvSpPr>
          <p:cNvPr id="11" name="Oval 10"/>
          <p:cNvSpPr/>
          <p:nvPr/>
        </p:nvSpPr>
        <p:spPr>
          <a:xfrm>
            <a:off x="5791200" y="2362200"/>
            <a:ext cx="1066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381000"/>
            <a:ext cx="7645400" cy="5543550"/>
          </a:xfrm>
          <a:prstGeom prst="rect">
            <a:avLst/>
          </a:prstGeom>
          <a:noFill/>
          <a:ln w="9525">
            <a:noFill/>
            <a:miter lim="800000"/>
            <a:headEnd/>
            <a:tailEnd/>
          </a:ln>
          <a:effectLst/>
        </p:spPr>
      </p:pic>
      <p:sp>
        <p:nvSpPr>
          <p:cNvPr id="5" name="TextBox 4"/>
          <p:cNvSpPr txBox="1"/>
          <p:nvPr/>
        </p:nvSpPr>
        <p:spPr>
          <a:xfrm>
            <a:off x="3048000" y="609600"/>
            <a:ext cx="281940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dirty="0" smtClean="0"/>
              <a:t>The Framework</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l\Dropbox\P70903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685271" y="4189503"/>
            <a:ext cx="3035250" cy="227624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04800" y="1905000"/>
            <a:ext cx="3657600" cy="3970318"/>
          </a:xfrm>
          <a:prstGeom prst="rect">
            <a:avLst/>
          </a:prstGeom>
        </p:spPr>
        <p:txBody>
          <a:bodyPr wrap="square">
            <a:spAutoFit/>
          </a:bodyPr>
          <a:lstStyle/>
          <a:p>
            <a:r>
              <a:rPr lang="en-US" altLang="zh-CN" dirty="0"/>
              <a:t>M</a:t>
            </a:r>
            <a:r>
              <a:rPr lang="en-US" altLang="zh-CN" dirty="0" smtClean="0"/>
              <a:t>easurements including:</a:t>
            </a:r>
          </a:p>
          <a:p>
            <a:pPr marL="285750" indent="-285750">
              <a:buFont typeface="Arial" pitchFamily="34" charset="0"/>
              <a:buChar char="•"/>
            </a:pPr>
            <a:r>
              <a:rPr lang="en-US" altLang="zh-CN" dirty="0" smtClean="0"/>
              <a:t>3-D </a:t>
            </a:r>
            <a:r>
              <a:rPr lang="en-US" altLang="zh-CN" dirty="0"/>
              <a:t>wind </a:t>
            </a:r>
            <a:r>
              <a:rPr lang="en-US" altLang="zh-CN" dirty="0" smtClean="0"/>
              <a:t>speed and direction</a:t>
            </a:r>
          </a:p>
          <a:p>
            <a:pPr marL="285750" indent="-285750">
              <a:buFont typeface="Arial" pitchFamily="34" charset="0"/>
              <a:buChar char="•"/>
            </a:pPr>
            <a:r>
              <a:rPr lang="en-US" altLang="zh-CN" dirty="0" smtClean="0">
                <a:solidFill>
                  <a:srgbClr val="2038EC"/>
                </a:solidFill>
              </a:rPr>
              <a:t>CO</a:t>
            </a:r>
            <a:r>
              <a:rPr lang="en-US" altLang="zh-CN" sz="1200" dirty="0" smtClean="0">
                <a:solidFill>
                  <a:srgbClr val="2038EC"/>
                </a:solidFill>
              </a:rPr>
              <a:t>2</a:t>
            </a:r>
          </a:p>
          <a:p>
            <a:pPr marL="285750" indent="-285750">
              <a:buFont typeface="Arial" pitchFamily="34" charset="0"/>
              <a:buChar char="•"/>
            </a:pPr>
            <a:r>
              <a:rPr lang="en-US" altLang="zh-CN" dirty="0">
                <a:solidFill>
                  <a:srgbClr val="2038EC"/>
                </a:solidFill>
              </a:rPr>
              <a:t>CH</a:t>
            </a:r>
            <a:r>
              <a:rPr lang="en-US" altLang="zh-CN" sz="1200" dirty="0">
                <a:solidFill>
                  <a:srgbClr val="2038EC"/>
                </a:solidFill>
              </a:rPr>
              <a:t>4</a:t>
            </a:r>
          </a:p>
          <a:p>
            <a:pPr marL="285750" indent="-285750">
              <a:buFont typeface="Arial" pitchFamily="34" charset="0"/>
              <a:buChar char="•"/>
            </a:pPr>
            <a:r>
              <a:rPr lang="en-US" altLang="zh-CN" dirty="0">
                <a:solidFill>
                  <a:srgbClr val="2038EC"/>
                </a:solidFill>
              </a:rPr>
              <a:t>H</a:t>
            </a:r>
            <a:r>
              <a:rPr lang="en-US" altLang="zh-CN" sz="1200" dirty="0">
                <a:solidFill>
                  <a:srgbClr val="2038EC"/>
                </a:solidFill>
              </a:rPr>
              <a:t>2</a:t>
            </a:r>
            <a:r>
              <a:rPr lang="en-US" altLang="zh-CN" dirty="0">
                <a:solidFill>
                  <a:srgbClr val="2038EC"/>
                </a:solidFill>
              </a:rPr>
              <a:t>O </a:t>
            </a:r>
            <a:r>
              <a:rPr lang="en-US" altLang="zh-CN" dirty="0"/>
              <a:t>and energy</a:t>
            </a:r>
          </a:p>
          <a:p>
            <a:pPr marL="285750" indent="-285750">
              <a:buFont typeface="Arial" pitchFamily="34" charset="0"/>
              <a:buChar char="•"/>
            </a:pPr>
            <a:r>
              <a:rPr lang="en-US" altLang="zh-CN" dirty="0" smtClean="0"/>
              <a:t>Air </a:t>
            </a:r>
            <a:r>
              <a:rPr lang="en-US" altLang="zh-CN" dirty="0"/>
              <a:t>pressure, temperature and  humidity</a:t>
            </a:r>
          </a:p>
          <a:p>
            <a:pPr marL="285750" indent="-285750">
              <a:buFont typeface="Arial" pitchFamily="34" charset="0"/>
              <a:buChar char="•"/>
            </a:pPr>
            <a:r>
              <a:rPr lang="en-US" altLang="zh-CN" dirty="0" smtClean="0"/>
              <a:t>Rainfall</a:t>
            </a:r>
          </a:p>
          <a:p>
            <a:pPr marL="285750" indent="-285750">
              <a:buFont typeface="Arial" pitchFamily="34" charset="0"/>
              <a:buChar char="•"/>
            </a:pPr>
            <a:r>
              <a:rPr lang="en-US" altLang="zh-CN" dirty="0"/>
              <a:t>PAR</a:t>
            </a:r>
          </a:p>
          <a:p>
            <a:pPr marL="285750" indent="-285750">
              <a:buFont typeface="Arial" pitchFamily="34" charset="0"/>
              <a:buChar char="•"/>
            </a:pPr>
            <a:r>
              <a:rPr lang="en-US" altLang="zh-CN" dirty="0" smtClean="0"/>
              <a:t>Radiation balance, albedo</a:t>
            </a:r>
          </a:p>
          <a:p>
            <a:pPr marL="285750" indent="-285750">
              <a:buFont typeface="Arial" pitchFamily="34" charset="0"/>
              <a:buChar char="•"/>
            </a:pPr>
            <a:r>
              <a:rPr lang="en-US" altLang="zh-CN" dirty="0" smtClean="0"/>
              <a:t>Water </a:t>
            </a:r>
            <a:r>
              <a:rPr lang="en-US" altLang="zh-CN" dirty="0"/>
              <a:t>surface temperature</a:t>
            </a:r>
          </a:p>
          <a:p>
            <a:pPr marL="285750" indent="-285750">
              <a:buFont typeface="Arial" pitchFamily="34" charset="0"/>
              <a:buChar char="•"/>
            </a:pPr>
            <a:r>
              <a:rPr lang="en-US" altLang="zh-CN" dirty="0" smtClean="0"/>
              <a:t>Water </a:t>
            </a:r>
            <a:r>
              <a:rPr lang="en-US" altLang="zh-CN" dirty="0"/>
              <a:t>temperature </a:t>
            </a:r>
            <a:r>
              <a:rPr lang="en-US" altLang="zh-CN" dirty="0" smtClean="0"/>
              <a:t>profiles</a:t>
            </a:r>
          </a:p>
          <a:p>
            <a:pPr marL="285750" indent="-285750">
              <a:buFont typeface="Arial" pitchFamily="34" charset="0"/>
              <a:buChar char="•"/>
            </a:pPr>
            <a:r>
              <a:rPr lang="en-US" altLang="zh-CN" dirty="0" smtClean="0"/>
              <a:t>+++</a:t>
            </a:r>
            <a:endParaRPr lang="en-US" altLang="zh-CN" dirty="0"/>
          </a:p>
        </p:txBody>
      </p:sp>
      <p:sp>
        <p:nvSpPr>
          <p:cNvPr id="4" name="Text Box 2"/>
          <p:cNvSpPr txBox="1">
            <a:spLocks noChangeArrowheads="1"/>
          </p:cNvSpPr>
          <p:nvPr/>
        </p:nvSpPr>
        <p:spPr bwMode="auto">
          <a:xfrm>
            <a:off x="259644" y="329625"/>
            <a:ext cx="7893756" cy="584775"/>
          </a:xfrm>
          <a:prstGeom prst="rect">
            <a:avLst/>
          </a:prstGeom>
          <a:noFill/>
          <a:ln>
            <a:noFill/>
          </a:ln>
          <a:effectLst/>
          <a:extLst>
            <a:ext uri="{909E8E84-426E-40DD-AFC4-6F175D3DCCD1}">
              <a14:hiddenFill xmlns:a14="http://schemas.microsoft.com/office/drawing/2010/main">
                <a:solidFill>
                  <a:srgbClr val="D9D9D9">
                    <a:alpha val="47842"/>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0"/>
              </a:spcBef>
              <a:defRPr>
                <a:solidFill>
                  <a:schemeClr val="tx1"/>
                </a:solidFill>
                <a:latin typeface="Arial" charset="0"/>
                <a:ea typeface="宋体" charset="-122"/>
              </a:defRPr>
            </a:lvl1pPr>
            <a:lvl2pPr>
              <a:spcBef>
                <a:spcPct val="0"/>
              </a:spcBef>
              <a:defRPr>
                <a:solidFill>
                  <a:schemeClr val="tx1"/>
                </a:solidFill>
                <a:latin typeface="Arial" charset="0"/>
                <a:ea typeface="宋体" charset="-122"/>
              </a:defRPr>
            </a:lvl2pPr>
            <a:lvl3pPr>
              <a:spcBef>
                <a:spcPct val="0"/>
              </a:spcBef>
              <a:defRPr>
                <a:solidFill>
                  <a:schemeClr val="tx1"/>
                </a:solidFill>
                <a:latin typeface="Arial" charset="0"/>
                <a:ea typeface="宋体" charset="-122"/>
              </a:defRPr>
            </a:lvl3pPr>
            <a:lvl4pPr>
              <a:spcBef>
                <a:spcPct val="0"/>
              </a:spcBef>
              <a:defRPr>
                <a:solidFill>
                  <a:schemeClr val="tx1"/>
                </a:solidFill>
                <a:latin typeface="Arial" charset="0"/>
                <a:ea typeface="宋体" charset="-122"/>
              </a:defRPr>
            </a:lvl4pPr>
            <a:lvl5pPr>
              <a:spcBef>
                <a:spcPct val="0"/>
              </a:spcBef>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marL="0">
              <a:spcBef>
                <a:spcPct val="50000"/>
              </a:spcBef>
            </a:pPr>
            <a:r>
              <a:rPr lang="en-US" altLang="zh-CN" sz="3200" b="1" dirty="0" smtClean="0">
                <a:latin typeface="+mj-lt"/>
              </a:rPr>
              <a:t>Eddy-covariance system and study site</a:t>
            </a:r>
            <a:endParaRPr lang="en-US" altLang="zh-CN" sz="3200" b="1" dirty="0">
              <a:latin typeface="+mj-lt"/>
            </a:endParaRPr>
          </a:p>
        </p:txBody>
      </p:sp>
      <p:sp>
        <p:nvSpPr>
          <p:cNvPr id="3" name="Rectangle 2"/>
          <p:cNvSpPr/>
          <p:nvPr/>
        </p:nvSpPr>
        <p:spPr>
          <a:xfrm>
            <a:off x="304800" y="1030069"/>
            <a:ext cx="4572000" cy="646331"/>
          </a:xfrm>
          <a:prstGeom prst="rect">
            <a:avLst/>
          </a:prstGeom>
        </p:spPr>
        <p:txBody>
          <a:bodyPr>
            <a:spAutoFit/>
          </a:bodyPr>
          <a:lstStyle/>
          <a:p>
            <a:r>
              <a:rPr lang="en-US" altLang="zh-CN" dirty="0"/>
              <a:t>Most direct and defensible way to measure ecosystem gas fluxes</a:t>
            </a:r>
          </a:p>
        </p:txBody>
      </p:sp>
      <p:grpSp>
        <p:nvGrpSpPr>
          <p:cNvPr id="20" name="Group 19"/>
          <p:cNvGrpSpPr/>
          <p:nvPr/>
        </p:nvGrpSpPr>
        <p:grpSpPr>
          <a:xfrm>
            <a:off x="5486400" y="987237"/>
            <a:ext cx="3477432" cy="3356163"/>
            <a:chOff x="4735689" y="2144889"/>
            <a:chExt cx="3490244" cy="3600000"/>
          </a:xfrm>
        </p:grpSpPr>
        <p:pic>
          <p:nvPicPr>
            <p:cNvPr id="21" name="Picture 2" descr="C:\Users\scl\Dropbo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689" y="2144889"/>
              <a:ext cx="3490244" cy="3600000"/>
            </a:xfrm>
            <a:prstGeom prst="rect">
              <a:avLst/>
            </a:prstGeom>
            <a:noFill/>
            <a:extLst/>
          </p:spPr>
        </p:pic>
        <p:sp>
          <p:nvSpPr>
            <p:cNvPr id="22" name="TextBox 21"/>
            <p:cNvSpPr txBox="1"/>
            <p:nvPr/>
          </p:nvSpPr>
          <p:spPr>
            <a:xfrm>
              <a:off x="5593456" y="3505200"/>
              <a:ext cx="622286" cy="307777"/>
            </a:xfrm>
            <a:prstGeom prst="rect">
              <a:avLst/>
            </a:prstGeom>
            <a:noFill/>
          </p:spPr>
          <p:txBody>
            <a:bodyPr wrap="none" rtlCol="0">
              <a:spAutoFit/>
            </a:bodyPr>
            <a:lstStyle/>
            <a:p>
              <a:r>
                <a:rPr lang="en-US" altLang="zh-CN" sz="1400" b="1" dirty="0" smtClean="0">
                  <a:solidFill>
                    <a:schemeClr val="bg1"/>
                  </a:solidFill>
                  <a:latin typeface="Arial Unicode MS" pitchFamily="34" charset="-122"/>
                  <a:ea typeface="Arial Unicode MS" pitchFamily="34" charset="-122"/>
                  <a:cs typeface="Arial Unicode MS" pitchFamily="34" charset="-122"/>
                </a:rPr>
                <a:t>12km</a:t>
              </a:r>
              <a:endParaRPr lang="zh-CN" altLang="en-US" sz="1400" b="1" dirty="0">
                <a:solidFill>
                  <a:schemeClr val="bg1"/>
                </a:solidFill>
                <a:latin typeface="Arial Unicode MS" pitchFamily="34" charset="-122"/>
                <a:ea typeface="Arial Unicode MS" pitchFamily="34" charset="-122"/>
                <a:cs typeface="Arial Unicode MS" pitchFamily="34" charset="-122"/>
              </a:endParaRPr>
            </a:p>
          </p:txBody>
        </p:sp>
        <p:sp>
          <p:nvSpPr>
            <p:cNvPr id="23" name="上箭头 10"/>
            <p:cNvSpPr/>
            <p:nvPr/>
          </p:nvSpPr>
          <p:spPr>
            <a:xfrm>
              <a:off x="4819650" y="2196565"/>
              <a:ext cx="114300" cy="38100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876800" y="2221468"/>
              <a:ext cx="354584" cy="369332"/>
            </a:xfrm>
            <a:prstGeom prst="rect">
              <a:avLst/>
            </a:prstGeom>
            <a:noFill/>
          </p:spPr>
          <p:txBody>
            <a:bodyPr wrap="none" rtlCol="0">
              <a:spAutoFit/>
            </a:bodyPr>
            <a:lstStyle/>
            <a:p>
              <a:r>
                <a:rPr lang="en-US" altLang="zh-CN" b="1" dirty="0" smtClean="0">
                  <a:solidFill>
                    <a:schemeClr val="bg1"/>
                  </a:solidFill>
                </a:rPr>
                <a:t>N</a:t>
              </a:r>
              <a:endParaRPr lang="zh-CN" altLang="en-US" b="1" dirty="0">
                <a:solidFill>
                  <a:schemeClr val="bg1"/>
                </a:solidFill>
              </a:endParaRPr>
            </a:p>
          </p:txBody>
        </p:sp>
        <p:sp>
          <p:nvSpPr>
            <p:cNvPr id="25" name="TextBox 24"/>
            <p:cNvSpPr txBox="1"/>
            <p:nvPr/>
          </p:nvSpPr>
          <p:spPr>
            <a:xfrm>
              <a:off x="6925760" y="3593068"/>
              <a:ext cx="1210588" cy="369332"/>
            </a:xfrm>
            <a:prstGeom prst="rect">
              <a:avLst/>
            </a:prstGeom>
            <a:noFill/>
          </p:spPr>
          <p:txBody>
            <a:bodyPr wrap="none" rtlCol="0">
              <a:spAutoFit/>
            </a:bodyPr>
            <a:lstStyle/>
            <a:p>
              <a:r>
                <a:rPr lang="en-US" altLang="zh-CN" b="1" dirty="0" smtClean="0">
                  <a:solidFill>
                    <a:schemeClr val="bg1"/>
                  </a:solidFill>
                  <a:latin typeface="Arial" pitchFamily="34" charset="0"/>
                  <a:ea typeface="Arial Unicode MS" pitchFamily="34" charset="-122"/>
                  <a:cs typeface="Arial" pitchFamily="34" charset="0"/>
                </a:rPr>
                <a:t>Lake Erie</a:t>
              </a:r>
              <a:endParaRPr lang="zh-CN" altLang="en-US" b="1" dirty="0">
                <a:solidFill>
                  <a:schemeClr val="bg1"/>
                </a:solidFill>
                <a:latin typeface="Arial" pitchFamily="34" charset="0"/>
                <a:ea typeface="Arial Unicode MS" pitchFamily="34" charset="-122"/>
                <a:cs typeface="Arial" pitchFamily="34" charset="0"/>
              </a:endParaRPr>
            </a:p>
          </p:txBody>
        </p:sp>
        <p:sp>
          <p:nvSpPr>
            <p:cNvPr id="26" name="Oval 25"/>
            <p:cNvSpPr/>
            <p:nvPr/>
          </p:nvSpPr>
          <p:spPr>
            <a:xfrm>
              <a:off x="5660572" y="3222173"/>
              <a:ext cx="1098000" cy="10980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7"/>
            <p:cNvSpPr/>
            <p:nvPr/>
          </p:nvSpPr>
          <p:spPr>
            <a:xfrm>
              <a:off x="5794973" y="451817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8" name="Straight Connector 27"/>
            <p:cNvCxnSpPr/>
            <p:nvPr/>
          </p:nvCxnSpPr>
          <p:spPr>
            <a:xfrm>
              <a:off x="5678144" y="3772868"/>
              <a:ext cx="47228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a:off x="6110658" y="3684367"/>
              <a:ext cx="180000" cy="18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115658" y="4920344"/>
              <a:ext cx="543739" cy="307777"/>
            </a:xfrm>
            <a:prstGeom prst="rect">
              <a:avLst/>
            </a:prstGeom>
            <a:noFill/>
          </p:spPr>
          <p:txBody>
            <a:bodyPr wrap="none" rtlCol="0">
              <a:spAutoFit/>
            </a:bodyPr>
            <a:lstStyle/>
            <a:p>
              <a:r>
                <a:rPr lang="en-US" altLang="zh-CN" sz="1400" b="1" dirty="0" smtClean="0">
                  <a:solidFill>
                    <a:schemeClr val="bg1"/>
                  </a:solidFill>
                  <a:latin typeface="Arial" pitchFamily="34" charset="0"/>
                  <a:ea typeface="Arial Unicode MS" pitchFamily="34" charset="-122"/>
                  <a:cs typeface="Arial" pitchFamily="34" charset="0"/>
                </a:rPr>
                <a:t>LEC</a:t>
              </a:r>
              <a:endParaRPr lang="zh-CN" altLang="en-US" sz="1400" b="1" dirty="0">
                <a:solidFill>
                  <a:schemeClr val="bg1"/>
                </a:solidFill>
                <a:latin typeface="Arial" pitchFamily="34" charset="0"/>
                <a:ea typeface="Arial Unicode MS" pitchFamily="34" charset="-122"/>
                <a:cs typeface="Arial" pitchFamily="34" charset="0"/>
              </a:endParaRPr>
            </a:p>
          </p:txBody>
        </p:sp>
        <p:sp>
          <p:nvSpPr>
            <p:cNvPr id="31" name="TextBox 30"/>
            <p:cNvSpPr txBox="1"/>
            <p:nvPr/>
          </p:nvSpPr>
          <p:spPr>
            <a:xfrm>
              <a:off x="5867400" y="4418289"/>
              <a:ext cx="444352" cy="307777"/>
            </a:xfrm>
            <a:prstGeom prst="rect">
              <a:avLst/>
            </a:prstGeom>
            <a:noFill/>
          </p:spPr>
          <p:txBody>
            <a:bodyPr wrap="none" rtlCol="0">
              <a:spAutoFit/>
            </a:bodyPr>
            <a:lstStyle/>
            <a:p>
              <a:r>
                <a:rPr lang="en-US" altLang="zh-CN" sz="1400" b="1" dirty="0" smtClean="0">
                  <a:solidFill>
                    <a:schemeClr val="bg1"/>
                  </a:solidFill>
                  <a:latin typeface="Arial" pitchFamily="34" charset="0"/>
                  <a:ea typeface="Arial Unicode MS" pitchFamily="34" charset="-122"/>
                  <a:cs typeface="Arial" pitchFamily="34" charset="0"/>
                </a:rPr>
                <a:t>CB</a:t>
              </a:r>
              <a:endParaRPr lang="zh-CN" altLang="en-US" sz="1400" b="1" dirty="0">
                <a:solidFill>
                  <a:schemeClr val="bg1"/>
                </a:solidFill>
                <a:latin typeface="Arial" pitchFamily="34" charset="0"/>
                <a:ea typeface="Arial Unicode MS" pitchFamily="34" charset="-122"/>
                <a:cs typeface="Arial" pitchFamily="34" charset="0"/>
              </a:endParaRPr>
            </a:p>
          </p:txBody>
        </p:sp>
        <p:pic>
          <p:nvPicPr>
            <p:cNvPr id="32" name="Picture 3" descr="C:\Users\scl\Desktop\103250941_146605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37" t="11958" r="15237" b="23704"/>
            <a:stretch/>
          </p:blipFill>
          <p:spPr bwMode="auto">
            <a:xfrm>
              <a:off x="5231384" y="4680858"/>
              <a:ext cx="287745" cy="2733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74699" y="3365882"/>
              <a:ext cx="343364" cy="307777"/>
            </a:xfrm>
            <a:prstGeom prst="rect">
              <a:avLst/>
            </a:prstGeom>
            <a:noFill/>
          </p:spPr>
          <p:txBody>
            <a:bodyPr wrap="none" rtlCol="0">
              <a:spAutoFit/>
            </a:bodyPr>
            <a:lstStyle/>
            <a:p>
              <a:r>
                <a:rPr lang="en-US" altLang="zh-CN" sz="1400" b="1" dirty="0" smtClean="0">
                  <a:solidFill>
                    <a:schemeClr val="bg1"/>
                  </a:solidFill>
                  <a:latin typeface="Arial" pitchFamily="34" charset="0"/>
                  <a:ea typeface="Arial Unicode MS" pitchFamily="34" charset="-122"/>
                  <a:cs typeface="Arial" pitchFamily="34" charset="0"/>
                </a:rPr>
                <a:t>LI</a:t>
              </a:r>
              <a:endParaRPr lang="zh-CN" altLang="en-US" sz="1400" b="1" dirty="0">
                <a:solidFill>
                  <a:schemeClr val="bg1"/>
                </a:solidFill>
                <a:latin typeface="Arial" pitchFamily="34" charset="0"/>
                <a:ea typeface="Arial Unicode MS" pitchFamily="34" charset="-122"/>
                <a:cs typeface="Arial" pitchFamily="34" charset="0"/>
              </a:endParaRPr>
            </a:p>
          </p:txBody>
        </p:sp>
      </p:grpSp>
    </p:spTree>
    <p:extLst>
      <p:ext uri="{BB962C8B-B14F-4D97-AF65-F5344CB8AC3E}">
        <p14:creationId xmlns:p14="http://schemas.microsoft.com/office/powerpoint/2010/main" val="228070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709551"/>
            <a:ext cx="5067299" cy="616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p:cNvSpPr txBox="1">
            <a:spLocks noChangeArrowheads="1"/>
          </p:cNvSpPr>
          <p:nvPr/>
        </p:nvSpPr>
        <p:spPr bwMode="auto">
          <a:xfrm>
            <a:off x="-304800" y="228600"/>
            <a:ext cx="6705600" cy="646331"/>
          </a:xfrm>
          <a:prstGeom prst="rect">
            <a:avLst/>
          </a:prstGeom>
          <a:noFill/>
          <a:ln>
            <a:noFill/>
          </a:ln>
          <a:effectLst/>
          <a:extLst>
            <a:ext uri="{909E8E84-426E-40DD-AFC4-6F175D3DCCD1}">
              <a14:hiddenFill xmlns:a14="http://schemas.microsoft.com/office/drawing/2010/main">
                <a:solidFill>
                  <a:srgbClr val="D9D9D9">
                    <a:alpha val="47842"/>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Arial" charset="0"/>
                <a:ea typeface="宋体" charset="-122"/>
              </a:defRPr>
            </a:lvl1pPr>
            <a:lvl2pPr>
              <a:spcBef>
                <a:spcPct val="0"/>
              </a:spcBef>
              <a:defRPr>
                <a:solidFill>
                  <a:schemeClr val="tx1"/>
                </a:solidFill>
                <a:latin typeface="Arial" charset="0"/>
                <a:ea typeface="宋体" charset="-122"/>
              </a:defRPr>
            </a:lvl2pPr>
            <a:lvl3pPr>
              <a:spcBef>
                <a:spcPct val="0"/>
              </a:spcBef>
              <a:defRPr>
                <a:solidFill>
                  <a:schemeClr val="tx1"/>
                </a:solidFill>
                <a:latin typeface="Arial" charset="0"/>
                <a:ea typeface="宋体" charset="-122"/>
              </a:defRPr>
            </a:lvl3pPr>
            <a:lvl4pPr>
              <a:spcBef>
                <a:spcPct val="0"/>
              </a:spcBef>
              <a:defRPr>
                <a:solidFill>
                  <a:schemeClr val="tx1"/>
                </a:solidFill>
                <a:latin typeface="Arial" charset="0"/>
                <a:ea typeface="宋体" charset="-122"/>
              </a:defRPr>
            </a:lvl4pPr>
            <a:lvl5pPr>
              <a:spcBef>
                <a:spcPct val="0"/>
              </a:spcBef>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spcBef>
                <a:spcPct val="50000"/>
              </a:spcBef>
            </a:pPr>
            <a:r>
              <a:rPr lang="en-US" altLang="zh-CN" sz="3600" b="1" dirty="0">
                <a:latin typeface="+mj-lt"/>
              </a:rPr>
              <a:t>Results - Meteorology</a:t>
            </a:r>
          </a:p>
        </p:txBody>
      </p:sp>
      <p:sp>
        <p:nvSpPr>
          <p:cNvPr id="4" name="矩形 3"/>
          <p:cNvSpPr/>
          <p:nvPr/>
        </p:nvSpPr>
        <p:spPr>
          <a:xfrm>
            <a:off x="76200" y="1127481"/>
            <a:ext cx="3564890" cy="3139321"/>
          </a:xfrm>
          <a:prstGeom prst="rect">
            <a:avLst/>
          </a:prstGeom>
        </p:spPr>
        <p:txBody>
          <a:bodyPr wrap="square">
            <a:spAutoFit/>
          </a:bodyPr>
          <a:lstStyle/>
          <a:p>
            <a:pPr marL="285750" indent="-285750">
              <a:buFont typeface="Arial" pitchFamily="34" charset="0"/>
              <a:buChar char="•"/>
            </a:pPr>
            <a:r>
              <a:rPr lang="en-US" altLang="zh-CN" dirty="0" smtClean="0"/>
              <a:t>Data from 2011 up to now</a:t>
            </a:r>
          </a:p>
          <a:p>
            <a:pPr marL="285750" indent="-285750">
              <a:buFont typeface="Arial" pitchFamily="34" charset="0"/>
              <a:buChar char="•"/>
            </a:pPr>
            <a:r>
              <a:rPr lang="en-US" altLang="zh-CN" dirty="0" smtClean="0"/>
              <a:t>In </a:t>
            </a:r>
            <a:r>
              <a:rPr lang="en-US" altLang="zh-CN" dirty="0"/>
              <a:t>2012, for the whole year, the daily mean </a:t>
            </a:r>
            <a:r>
              <a:rPr lang="en-US" altLang="zh-CN" i="1" dirty="0"/>
              <a:t>T</a:t>
            </a:r>
            <a:r>
              <a:rPr lang="en-US" altLang="zh-CN" baseline="-25000" dirty="0"/>
              <a:t>a</a:t>
            </a:r>
            <a:r>
              <a:rPr lang="en-US" altLang="zh-CN" dirty="0"/>
              <a:t> was 12.0 and 12.2°C at </a:t>
            </a:r>
            <a:r>
              <a:rPr lang="en-US" altLang="zh-CN" dirty="0" smtClean="0"/>
              <a:t>CB </a:t>
            </a:r>
            <a:r>
              <a:rPr lang="en-US" altLang="zh-CN" dirty="0"/>
              <a:t>and </a:t>
            </a:r>
            <a:r>
              <a:rPr lang="en-US" altLang="zh-CN" dirty="0" smtClean="0"/>
              <a:t>LI (a) </a:t>
            </a:r>
          </a:p>
          <a:p>
            <a:pPr marL="285750" indent="-285750">
              <a:buFont typeface="Arial" pitchFamily="34" charset="0"/>
              <a:buChar char="•"/>
            </a:pPr>
            <a:r>
              <a:rPr lang="en-US" altLang="zh-CN" dirty="0" smtClean="0"/>
              <a:t>The </a:t>
            </a:r>
            <a:r>
              <a:rPr lang="en-US" altLang="zh-CN" i="1" dirty="0"/>
              <a:t>VPD</a:t>
            </a:r>
            <a:r>
              <a:rPr lang="en-US" altLang="zh-CN" dirty="0"/>
              <a:t> was higher 11% at </a:t>
            </a:r>
            <a:r>
              <a:rPr lang="en-US" altLang="zh-CN" dirty="0" smtClean="0"/>
              <a:t>CB </a:t>
            </a:r>
            <a:r>
              <a:rPr lang="en-US" altLang="zh-CN" dirty="0"/>
              <a:t>than </a:t>
            </a:r>
            <a:r>
              <a:rPr lang="en-US" altLang="zh-CN" dirty="0" smtClean="0"/>
              <a:t>LI (c)</a:t>
            </a:r>
          </a:p>
          <a:p>
            <a:pPr marL="285750" indent="-285750">
              <a:buFont typeface="Arial" pitchFamily="34" charset="0"/>
              <a:buChar char="•"/>
            </a:pPr>
            <a:r>
              <a:rPr lang="en-US" altLang="zh-CN" dirty="0" smtClean="0"/>
              <a:t>2012 August </a:t>
            </a:r>
            <a:r>
              <a:rPr lang="en-US" altLang="zh-CN" dirty="0"/>
              <a:t>having a greater </a:t>
            </a:r>
            <a:r>
              <a:rPr lang="en-US" altLang="zh-CN" i="1" dirty="0"/>
              <a:t>PPT</a:t>
            </a:r>
            <a:r>
              <a:rPr lang="en-US" altLang="zh-CN" dirty="0"/>
              <a:t> near 100 mm. </a:t>
            </a:r>
            <a:r>
              <a:rPr lang="en-US" altLang="zh-CN" dirty="0" smtClean="0"/>
              <a:t>2013, </a:t>
            </a:r>
            <a:r>
              <a:rPr lang="en-US" altLang="zh-CN" i="1" dirty="0"/>
              <a:t>PPT</a:t>
            </a:r>
            <a:r>
              <a:rPr lang="en-US" altLang="zh-CN" dirty="0"/>
              <a:t> reached a high of 100 mm in June and 150 mm in </a:t>
            </a:r>
            <a:r>
              <a:rPr lang="en-US" altLang="zh-CN" dirty="0" smtClean="0"/>
              <a:t>July (e)</a:t>
            </a:r>
            <a:endParaRPr lang="zh-CN" altLang="en-US" dirty="0"/>
          </a:p>
        </p:txBody>
      </p:sp>
      <p:pic>
        <p:nvPicPr>
          <p:cNvPr id="6" name="Picture 3" descr="C:\Users\scl\Desktop\Lake\0Crib\windrose\revise from110-165\crib.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191000"/>
            <a:ext cx="2034378" cy="203437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629400" y="304800"/>
            <a:ext cx="1447800" cy="6019799"/>
            <a:chOff x="6629400" y="304800"/>
            <a:chExt cx="1447800" cy="6019799"/>
          </a:xfrm>
        </p:grpSpPr>
        <p:sp>
          <p:nvSpPr>
            <p:cNvPr id="7" name="Rectangle 6"/>
            <p:cNvSpPr/>
            <p:nvPr/>
          </p:nvSpPr>
          <p:spPr>
            <a:xfrm>
              <a:off x="7091550" y="950024"/>
              <a:ext cx="304800" cy="5374575"/>
            </a:xfrm>
            <a:prstGeom prst="rect">
              <a:avLst/>
            </a:prstGeom>
            <a:solidFill>
              <a:srgbClr val="66FFFF">
                <a:alpha val="20784"/>
              </a:srgbClr>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304800"/>
              <a:ext cx="1447800" cy="592470"/>
            </a:xfrm>
            <a:prstGeom prst="rect">
              <a:avLst/>
            </a:prstGeom>
            <a:noFill/>
          </p:spPr>
          <p:txBody>
            <a:bodyPr wrap="square" rtlCol="0">
              <a:spAutoFit/>
            </a:bodyPr>
            <a:lstStyle/>
            <a:p>
              <a:pPr>
                <a:lnSpc>
                  <a:spcPts val="1300"/>
                </a:lnSpc>
              </a:pPr>
              <a:r>
                <a:rPr lang="en-US" dirty="0" smtClean="0">
                  <a:effectLst>
                    <a:outerShdw blurRad="50800" dist="38100" dir="2700000" algn="tl" rotWithShape="0">
                      <a:prstClr val="black">
                        <a:alpha val="40000"/>
                      </a:prstClr>
                    </a:outerShdw>
                  </a:effectLst>
                </a:rPr>
                <a:t>Summer raining</a:t>
              </a:r>
              <a:r>
                <a:rPr lang="en-US" dirty="0">
                  <a:effectLst>
                    <a:outerShdw blurRad="50800" dist="38100" dir="2700000" algn="tl" rotWithShape="0">
                      <a:prstClr val="black">
                        <a:alpha val="40000"/>
                      </a:prstClr>
                    </a:outerShdw>
                  </a:effectLst>
                </a:rPr>
                <a:t>,</a:t>
              </a:r>
              <a:endParaRPr lang="en-US" dirty="0" smtClean="0">
                <a:effectLst>
                  <a:outerShdw blurRad="50800" dist="38100" dir="2700000" algn="tl" rotWithShape="0">
                    <a:prstClr val="black">
                      <a:alpha val="40000"/>
                    </a:prstClr>
                  </a:outerShdw>
                </a:effectLst>
              </a:endParaRPr>
            </a:p>
            <a:p>
              <a:pPr>
                <a:lnSpc>
                  <a:spcPts val="1300"/>
                </a:lnSpc>
              </a:pPr>
              <a:r>
                <a:rPr lang="en-US" dirty="0" smtClean="0">
                  <a:effectLst>
                    <a:outerShdw blurRad="50800" dist="38100" dir="2700000" algn="tl" rotWithShape="0">
                      <a:prstClr val="black">
                        <a:alpha val="40000"/>
                      </a:prstClr>
                    </a:outerShdw>
                  </a:effectLst>
                </a:rPr>
                <a:t>2013</a:t>
              </a:r>
              <a:endParaRPr lang="en-US" dirty="0">
                <a:effectLst>
                  <a:outerShdw blurRad="50800" dist="38100" dir="2700000" algn="tl" rotWithShape="0">
                    <a:prstClr val="black">
                      <a:alpha val="40000"/>
                    </a:prstClr>
                  </a:outerShdw>
                </a:effectLst>
              </a:endParaRPr>
            </a:p>
          </p:txBody>
        </p:sp>
      </p:grpSp>
      <p:sp>
        <p:nvSpPr>
          <p:cNvPr id="9" name="TextBox 8"/>
          <p:cNvSpPr txBox="1"/>
          <p:nvPr/>
        </p:nvSpPr>
        <p:spPr>
          <a:xfrm>
            <a:off x="1295400" y="5943600"/>
            <a:ext cx="2438401" cy="259045"/>
          </a:xfrm>
          <a:prstGeom prst="rect">
            <a:avLst/>
          </a:prstGeom>
          <a:noFill/>
        </p:spPr>
        <p:txBody>
          <a:bodyPr wrap="square" rtlCol="0">
            <a:spAutoFit/>
          </a:bodyPr>
          <a:lstStyle/>
          <a:p>
            <a:pPr>
              <a:lnSpc>
                <a:spcPts val="1300"/>
              </a:lnSpc>
            </a:pPr>
            <a:r>
              <a:rPr lang="en-US" sz="1400" dirty="0" smtClean="0">
                <a:effectLst>
                  <a:outerShdw blurRad="50800" dist="38100" dir="2700000" algn="tl" rotWithShape="0">
                    <a:prstClr val="black">
                      <a:alpha val="40000"/>
                    </a:prstClr>
                  </a:outerShdw>
                </a:effectLst>
              </a:rPr>
              <a:t>Wind </a:t>
            </a:r>
            <a:r>
              <a:rPr lang="en-US" sz="1400" dirty="0" err="1" smtClean="0">
                <a:effectLst>
                  <a:outerShdw blurRad="50800" dist="38100" dir="2700000" algn="tl" rotWithShape="0">
                    <a:prstClr val="black">
                      <a:alpha val="40000"/>
                    </a:prstClr>
                  </a:outerShdw>
                </a:effectLst>
              </a:rPr>
              <a:t>speed&amp;direction</a:t>
            </a:r>
            <a:endParaRPr lang="en-US" sz="1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8465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cstate="print">
            <a:extLst>
              <a:ext uri="{28A0092B-C50C-407E-A947-70E740481C1C}">
                <a14:useLocalDpi xmlns:a14="http://schemas.microsoft.com/office/drawing/2010/main" val="0"/>
              </a:ext>
            </a:extLst>
          </a:blip>
          <a:srcRect r="22175"/>
          <a:stretch/>
        </p:blipFill>
        <p:spPr bwMode="auto">
          <a:xfrm>
            <a:off x="685800" y="902781"/>
            <a:ext cx="2667000" cy="5751690"/>
          </a:xfrm>
          <a:prstGeom prst="rect">
            <a:avLst/>
          </a:prstGeom>
          <a:noFill/>
          <a:ln>
            <a:noFill/>
          </a:ln>
        </p:spPr>
      </p:pic>
      <p:sp>
        <p:nvSpPr>
          <p:cNvPr id="6" name="Text Box 2"/>
          <p:cNvSpPr txBox="1">
            <a:spLocks noChangeArrowheads="1"/>
          </p:cNvSpPr>
          <p:nvPr/>
        </p:nvSpPr>
        <p:spPr bwMode="auto">
          <a:xfrm>
            <a:off x="292894" y="147935"/>
            <a:ext cx="8470106" cy="461665"/>
          </a:xfrm>
          <a:prstGeom prst="rect">
            <a:avLst/>
          </a:prstGeom>
          <a:noFill/>
          <a:ln>
            <a:noFill/>
          </a:ln>
          <a:effectLst/>
          <a:extLst>
            <a:ext uri="{909E8E84-426E-40DD-AFC4-6F175D3DCCD1}">
              <a14:hiddenFill xmlns:a14="http://schemas.microsoft.com/office/drawing/2010/main">
                <a:solidFill>
                  <a:srgbClr val="D9D9D9">
                    <a:alpha val="47842"/>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0"/>
              </a:spcBef>
              <a:defRPr>
                <a:solidFill>
                  <a:schemeClr val="tx1"/>
                </a:solidFill>
                <a:latin typeface="Arial" charset="0"/>
                <a:ea typeface="宋体" charset="-122"/>
              </a:defRPr>
            </a:lvl1pPr>
            <a:lvl2pPr>
              <a:spcBef>
                <a:spcPct val="0"/>
              </a:spcBef>
              <a:defRPr>
                <a:solidFill>
                  <a:schemeClr val="tx1"/>
                </a:solidFill>
                <a:latin typeface="Arial" charset="0"/>
                <a:ea typeface="宋体" charset="-122"/>
              </a:defRPr>
            </a:lvl2pPr>
            <a:lvl3pPr>
              <a:spcBef>
                <a:spcPct val="0"/>
              </a:spcBef>
              <a:defRPr>
                <a:solidFill>
                  <a:schemeClr val="tx1"/>
                </a:solidFill>
                <a:latin typeface="Arial" charset="0"/>
                <a:ea typeface="宋体" charset="-122"/>
              </a:defRPr>
            </a:lvl3pPr>
            <a:lvl4pPr>
              <a:spcBef>
                <a:spcPct val="0"/>
              </a:spcBef>
              <a:defRPr>
                <a:solidFill>
                  <a:schemeClr val="tx1"/>
                </a:solidFill>
                <a:latin typeface="Arial" charset="0"/>
                <a:ea typeface="宋体" charset="-122"/>
              </a:defRPr>
            </a:lvl4pPr>
            <a:lvl5pPr>
              <a:spcBef>
                <a:spcPct val="0"/>
              </a:spcBef>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spcBef>
                <a:spcPct val="50000"/>
              </a:spcBef>
            </a:pPr>
            <a:r>
              <a:rPr lang="en-US" altLang="zh-CN" sz="2400" b="1" dirty="0" smtClean="0">
                <a:latin typeface="+mj-lt"/>
              </a:rPr>
              <a:t>Daily patterns of evaporation (E) and sensible heat (H) </a:t>
            </a:r>
            <a:endParaRPr lang="en-US" altLang="zh-CN" sz="2400" b="1" dirty="0">
              <a:latin typeface="+mj-lt"/>
            </a:endParaRPr>
          </a:p>
        </p:txBody>
      </p:sp>
      <p:sp>
        <p:nvSpPr>
          <p:cNvPr id="8" name="Rectangle 7"/>
          <p:cNvSpPr/>
          <p:nvPr/>
        </p:nvSpPr>
        <p:spPr>
          <a:xfrm>
            <a:off x="1600200" y="502671"/>
            <a:ext cx="1266825"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Lake LI</a:t>
            </a:r>
            <a:endParaRPr lang="zh-CN" altLang="en-US" sz="2000" b="1" dirty="0">
              <a:ea typeface="Arial Unicode MS" pitchFamily="34" charset="-122"/>
              <a:cs typeface="Arial Unicode MS" pitchFamily="34" charset="-122"/>
            </a:endParaRPr>
          </a:p>
        </p:txBody>
      </p:sp>
      <p:grpSp>
        <p:nvGrpSpPr>
          <p:cNvPr id="4" name="Group 3"/>
          <p:cNvGrpSpPr/>
          <p:nvPr/>
        </p:nvGrpSpPr>
        <p:grpSpPr>
          <a:xfrm>
            <a:off x="2019300" y="990600"/>
            <a:ext cx="6919912" cy="5502418"/>
            <a:chOff x="2019300" y="990600"/>
            <a:chExt cx="6919912" cy="5502418"/>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625803"/>
              <a:ext cx="3581400" cy="286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19300" y="2681795"/>
              <a:ext cx="1271588" cy="1023469"/>
            </a:xfrm>
            <a:prstGeom prst="rect">
              <a:avLst/>
            </a:prstGeom>
            <a:noFill/>
            <a:ln>
              <a:solidFill>
                <a:srgbClr val="203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38EC"/>
                </a:solidFill>
              </a:endParaRPr>
            </a:p>
          </p:txBody>
        </p:sp>
        <p:cxnSp>
          <p:nvCxnSpPr>
            <p:cNvPr id="13" name="Straight Arrow Connector 12"/>
            <p:cNvCxnSpPr/>
            <p:nvPr/>
          </p:nvCxnSpPr>
          <p:spPr>
            <a:xfrm flipV="1">
              <a:off x="3352800" y="1981200"/>
              <a:ext cx="1600200" cy="914400"/>
            </a:xfrm>
            <a:prstGeom prst="straightConnector1">
              <a:avLst/>
            </a:prstGeom>
            <a:ln>
              <a:solidFill>
                <a:srgbClr val="2038EC"/>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410200" y="3733800"/>
              <a:ext cx="1981200" cy="369332"/>
            </a:xfrm>
            <a:prstGeom prst="rect">
              <a:avLst/>
            </a:prstGeom>
          </p:spPr>
          <p:txBody>
            <a:bodyPr wrap="square">
              <a:spAutoFit/>
            </a:bodyPr>
            <a:lstStyle/>
            <a:p>
              <a:r>
                <a:rPr lang="en-US" altLang="zh-CN" b="1" dirty="0" smtClean="0">
                  <a:solidFill>
                    <a:srgbClr val="2038EC"/>
                  </a:solidFill>
                  <a:ea typeface="Arial Unicode MS" pitchFamily="34" charset="-122"/>
                  <a:cs typeface="Arial Unicode MS" pitchFamily="34" charset="-122"/>
                </a:rPr>
                <a:t>Grassland</a:t>
              </a:r>
              <a:endParaRPr lang="zh-CN" altLang="en-US" b="1" dirty="0">
                <a:solidFill>
                  <a:srgbClr val="2038EC"/>
                </a:solidFill>
                <a:ea typeface="Arial Unicode MS" pitchFamily="34" charset="-122"/>
                <a:cs typeface="Arial Unicode MS" pitchFamily="34" charset="-122"/>
              </a:endParaRPr>
            </a:p>
          </p:txBody>
        </p:sp>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580"/>
            <a:stretch/>
          </p:blipFill>
          <p:spPr bwMode="auto">
            <a:xfrm>
              <a:off x="4953000" y="990600"/>
              <a:ext cx="3581400" cy="2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486400" y="1143000"/>
              <a:ext cx="1981200" cy="369332"/>
            </a:xfrm>
            <a:prstGeom prst="rect">
              <a:avLst/>
            </a:prstGeom>
          </p:spPr>
          <p:txBody>
            <a:bodyPr wrap="square">
              <a:spAutoFit/>
            </a:bodyPr>
            <a:lstStyle/>
            <a:p>
              <a:r>
                <a:rPr lang="en-US" altLang="zh-CN" b="1" dirty="0" smtClean="0">
                  <a:solidFill>
                    <a:srgbClr val="2038EC"/>
                  </a:solidFill>
                  <a:ea typeface="Arial Unicode MS" pitchFamily="34" charset="-122"/>
                  <a:cs typeface="Arial Unicode MS" pitchFamily="34" charset="-122"/>
                </a:rPr>
                <a:t>Lake</a:t>
              </a:r>
              <a:endParaRPr lang="zh-CN" altLang="en-US" b="1" dirty="0">
                <a:solidFill>
                  <a:srgbClr val="2038EC"/>
                </a:solidFill>
                <a:ea typeface="Arial Unicode MS" pitchFamily="34" charset="-122"/>
                <a:cs typeface="Arial Unicode MS" pitchFamily="34" charset="-122"/>
              </a:endParaRPr>
            </a:p>
          </p:txBody>
        </p:sp>
        <p:sp>
          <p:nvSpPr>
            <p:cNvPr id="17" name="TextBox 16"/>
            <p:cNvSpPr txBox="1"/>
            <p:nvPr/>
          </p:nvSpPr>
          <p:spPr>
            <a:xfrm rot="16200000">
              <a:off x="3320719" y="3777919"/>
              <a:ext cx="3047629" cy="369332"/>
            </a:xfrm>
            <a:prstGeom prst="rect">
              <a:avLst/>
            </a:prstGeom>
            <a:noFill/>
          </p:spPr>
          <p:txBody>
            <a:bodyPr wrap="none" rtlCol="0">
              <a:spAutoFit/>
            </a:bodyPr>
            <a:lstStyle/>
            <a:p>
              <a:r>
                <a:rPr lang="en-US" altLang="zh-CN" dirty="0" smtClean="0"/>
                <a:t>Evaporation or H (W m</a:t>
              </a:r>
              <a:r>
                <a:rPr lang="en-US" altLang="zh-CN" baseline="30000" dirty="0" smtClean="0"/>
                <a:t>-2</a:t>
              </a:r>
              <a:r>
                <a:rPr lang="en-US" altLang="zh-CN" dirty="0" smtClean="0"/>
                <a:t>)</a:t>
              </a:r>
              <a:endParaRPr lang="zh-CN" altLang="en-US" dirty="0"/>
            </a:p>
          </p:txBody>
        </p:sp>
        <p:sp>
          <p:nvSpPr>
            <p:cNvPr id="14" name="Rectangle 13"/>
            <p:cNvSpPr/>
            <p:nvPr/>
          </p:nvSpPr>
          <p:spPr>
            <a:xfrm>
              <a:off x="7150894" y="3762530"/>
              <a:ext cx="633412" cy="400110"/>
            </a:xfrm>
            <a:prstGeom prst="rect">
              <a:avLst/>
            </a:prstGeom>
          </p:spPr>
          <p:txBody>
            <a:bodyPr wrap="square">
              <a:spAutoFit/>
            </a:bodyPr>
            <a:lstStyle/>
            <a:p>
              <a:r>
                <a:rPr lang="en-US" altLang="zh-CN" sz="2000" b="1" dirty="0" err="1" smtClean="0">
                  <a:solidFill>
                    <a:srgbClr val="FF0000"/>
                  </a:solidFill>
                  <a:ea typeface="Arial Unicode MS" pitchFamily="34" charset="-122"/>
                  <a:cs typeface="Arial Unicode MS" pitchFamily="34" charset="-122"/>
                </a:rPr>
                <a:t>Rn</a:t>
              </a:r>
              <a:endParaRPr lang="zh-CN" altLang="en-US" sz="2000" b="1" dirty="0">
                <a:solidFill>
                  <a:srgbClr val="FF0000"/>
                </a:solidFill>
                <a:ea typeface="Arial Unicode MS" pitchFamily="34" charset="-122"/>
                <a:cs typeface="Arial Unicode MS" pitchFamily="34" charset="-122"/>
              </a:endParaRPr>
            </a:p>
          </p:txBody>
        </p:sp>
        <p:sp>
          <p:nvSpPr>
            <p:cNvPr id="15" name="Rectangle 14"/>
            <p:cNvSpPr/>
            <p:nvPr/>
          </p:nvSpPr>
          <p:spPr>
            <a:xfrm>
              <a:off x="6781800" y="4648200"/>
              <a:ext cx="633412" cy="400110"/>
            </a:xfrm>
            <a:prstGeom prst="rect">
              <a:avLst/>
            </a:prstGeom>
          </p:spPr>
          <p:txBody>
            <a:bodyPr wrap="square">
              <a:spAutoFit/>
            </a:bodyPr>
            <a:lstStyle/>
            <a:p>
              <a:r>
                <a:rPr lang="en-US" altLang="zh-CN" sz="2000" b="1" dirty="0" smtClean="0">
                  <a:solidFill>
                    <a:srgbClr val="2038EC"/>
                  </a:solidFill>
                  <a:ea typeface="Arial Unicode MS" pitchFamily="34" charset="-122"/>
                  <a:cs typeface="Arial Unicode MS" pitchFamily="34" charset="-122"/>
                </a:rPr>
                <a:t>E</a:t>
              </a:r>
              <a:endParaRPr lang="zh-CN" altLang="en-US" sz="2000" b="1" dirty="0">
                <a:solidFill>
                  <a:srgbClr val="2038EC"/>
                </a:solidFill>
                <a:ea typeface="Arial Unicode MS" pitchFamily="34" charset="-122"/>
                <a:cs typeface="Arial Unicode MS" pitchFamily="34" charset="-122"/>
              </a:endParaRPr>
            </a:p>
          </p:txBody>
        </p:sp>
        <p:sp>
          <p:nvSpPr>
            <p:cNvPr id="18" name="Rectangle 17"/>
            <p:cNvSpPr/>
            <p:nvPr/>
          </p:nvSpPr>
          <p:spPr>
            <a:xfrm>
              <a:off x="6629400" y="5257800"/>
              <a:ext cx="633412"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H</a:t>
              </a:r>
              <a:endParaRPr lang="zh-CN" altLang="en-US" sz="2000" b="1" dirty="0">
                <a:ea typeface="Arial Unicode MS" pitchFamily="34" charset="-122"/>
                <a:cs typeface="Arial Unicode MS" pitchFamily="34" charset="-122"/>
              </a:endParaRPr>
            </a:p>
          </p:txBody>
        </p:sp>
        <p:sp>
          <p:nvSpPr>
            <p:cNvPr id="19" name="Rectangle 18"/>
            <p:cNvSpPr/>
            <p:nvPr/>
          </p:nvSpPr>
          <p:spPr>
            <a:xfrm>
              <a:off x="8305800" y="1754796"/>
              <a:ext cx="633412" cy="400110"/>
            </a:xfrm>
            <a:prstGeom prst="rect">
              <a:avLst/>
            </a:prstGeom>
          </p:spPr>
          <p:txBody>
            <a:bodyPr wrap="square">
              <a:spAutoFit/>
            </a:bodyPr>
            <a:lstStyle/>
            <a:p>
              <a:r>
                <a:rPr lang="en-US" altLang="zh-CN" sz="2000" b="1" dirty="0" smtClean="0">
                  <a:solidFill>
                    <a:srgbClr val="2038EC"/>
                  </a:solidFill>
                  <a:ea typeface="Arial Unicode MS" pitchFamily="34" charset="-122"/>
                  <a:cs typeface="Arial Unicode MS" pitchFamily="34" charset="-122"/>
                </a:rPr>
                <a:t>E</a:t>
              </a:r>
              <a:endParaRPr lang="zh-CN" altLang="en-US" sz="2000" b="1" dirty="0">
                <a:solidFill>
                  <a:srgbClr val="2038EC"/>
                </a:solidFill>
                <a:ea typeface="Arial Unicode MS" pitchFamily="34" charset="-122"/>
                <a:cs typeface="Arial Unicode MS" pitchFamily="34" charset="-122"/>
              </a:endParaRPr>
            </a:p>
          </p:txBody>
        </p:sp>
        <p:sp>
          <p:nvSpPr>
            <p:cNvPr id="21" name="Rectangle 20"/>
            <p:cNvSpPr/>
            <p:nvPr/>
          </p:nvSpPr>
          <p:spPr>
            <a:xfrm>
              <a:off x="8305800" y="2438400"/>
              <a:ext cx="633412"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H</a:t>
              </a:r>
              <a:endParaRPr lang="zh-CN" altLang="en-US" sz="2000" b="1" dirty="0">
                <a:ea typeface="Arial Unicode MS" pitchFamily="34" charset="-122"/>
                <a:cs typeface="Arial Unicode MS" pitchFamily="34" charset="-122"/>
              </a:endParaRPr>
            </a:p>
          </p:txBody>
        </p:sp>
      </p:grpSp>
    </p:spTree>
    <p:extLst>
      <p:ext uri="{BB962C8B-B14F-4D97-AF65-F5344CB8AC3E}">
        <p14:creationId xmlns:p14="http://schemas.microsoft.com/office/powerpoint/2010/main" val="40122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798" y="764624"/>
            <a:ext cx="8978698" cy="567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3"/>
          <p:cNvSpPr/>
          <p:nvPr/>
        </p:nvSpPr>
        <p:spPr>
          <a:xfrm>
            <a:off x="327720" y="238780"/>
            <a:ext cx="8054280" cy="52322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altLang="zh-TW" sz="2800" b="1" dirty="0" smtClean="0">
                <a:ln w="50800"/>
              </a:rPr>
              <a:t>Seasonal - </a:t>
            </a:r>
            <a:r>
              <a:rPr lang="en-US" altLang="zh-TW" sz="2800" b="1" dirty="0" err="1" smtClean="0">
                <a:ln w="50800"/>
              </a:rPr>
              <a:t>Interannual</a:t>
            </a:r>
            <a:r>
              <a:rPr lang="en-US" altLang="zh-TW" sz="2800" b="1" dirty="0" smtClean="0">
                <a:ln w="50800"/>
              </a:rPr>
              <a:t> ET among ecosystems</a:t>
            </a:r>
          </a:p>
        </p:txBody>
      </p:sp>
      <p:sp>
        <p:nvSpPr>
          <p:cNvPr id="3" name="TextBox 2"/>
          <p:cNvSpPr txBox="1"/>
          <p:nvPr/>
        </p:nvSpPr>
        <p:spPr>
          <a:xfrm>
            <a:off x="3830711" y="1124744"/>
            <a:ext cx="957313" cy="752770"/>
          </a:xfrm>
          <a:prstGeom prst="rect">
            <a:avLst/>
          </a:prstGeom>
          <a:noFill/>
        </p:spPr>
        <p:txBody>
          <a:bodyPr wrap="none" rtlCol="0">
            <a:spAutoFit/>
          </a:bodyPr>
          <a:lstStyle/>
          <a:p>
            <a:pPr>
              <a:lnSpc>
                <a:spcPts val="1700"/>
              </a:lnSpc>
            </a:pPr>
            <a:r>
              <a:rPr lang="en-US" dirty="0" smtClean="0">
                <a:solidFill>
                  <a:schemeClr val="tx2">
                    <a:lumMod val="60000"/>
                    <a:lumOff val="40000"/>
                  </a:schemeClr>
                </a:solidFill>
              </a:rPr>
              <a:t>655 mm</a:t>
            </a:r>
          </a:p>
          <a:p>
            <a:pPr>
              <a:lnSpc>
                <a:spcPts val="1700"/>
              </a:lnSpc>
            </a:pPr>
            <a:r>
              <a:rPr lang="en-US" dirty="0" smtClean="0">
                <a:solidFill>
                  <a:srgbClr val="C00000"/>
                </a:solidFill>
              </a:rPr>
              <a:t>713 mm</a:t>
            </a:r>
          </a:p>
          <a:p>
            <a:pPr>
              <a:lnSpc>
                <a:spcPts val="1700"/>
              </a:lnSpc>
            </a:pPr>
            <a:r>
              <a:rPr lang="en-US" dirty="0" smtClean="0">
                <a:solidFill>
                  <a:srgbClr val="00B050"/>
                </a:solidFill>
              </a:rPr>
              <a:t>642 mm</a:t>
            </a:r>
            <a:endParaRPr lang="en-US" dirty="0">
              <a:solidFill>
                <a:srgbClr val="00B050"/>
              </a:solidFill>
            </a:endParaRPr>
          </a:p>
        </p:txBody>
      </p:sp>
      <p:sp>
        <p:nvSpPr>
          <p:cNvPr id="8" name="TextBox 7"/>
          <p:cNvSpPr txBox="1"/>
          <p:nvPr/>
        </p:nvSpPr>
        <p:spPr>
          <a:xfrm>
            <a:off x="7884368" y="1124744"/>
            <a:ext cx="957313" cy="752770"/>
          </a:xfrm>
          <a:prstGeom prst="rect">
            <a:avLst/>
          </a:prstGeom>
          <a:noFill/>
        </p:spPr>
        <p:txBody>
          <a:bodyPr wrap="none" rtlCol="0">
            <a:spAutoFit/>
          </a:bodyPr>
          <a:lstStyle/>
          <a:p>
            <a:pPr>
              <a:lnSpc>
                <a:spcPts val="1700"/>
              </a:lnSpc>
            </a:pPr>
            <a:r>
              <a:rPr lang="en-US" dirty="0" smtClean="0">
                <a:solidFill>
                  <a:schemeClr val="tx2">
                    <a:lumMod val="60000"/>
                    <a:lumOff val="40000"/>
                  </a:schemeClr>
                </a:solidFill>
              </a:rPr>
              <a:t>819 mm</a:t>
            </a:r>
          </a:p>
          <a:p>
            <a:pPr>
              <a:lnSpc>
                <a:spcPts val="1700"/>
              </a:lnSpc>
            </a:pPr>
            <a:r>
              <a:rPr lang="en-US" dirty="0" smtClean="0">
                <a:solidFill>
                  <a:srgbClr val="C00000"/>
                </a:solidFill>
              </a:rPr>
              <a:t>817 mm</a:t>
            </a:r>
          </a:p>
          <a:p>
            <a:pPr>
              <a:lnSpc>
                <a:spcPts val="1700"/>
              </a:lnSpc>
            </a:pPr>
            <a:r>
              <a:rPr lang="en-US" dirty="0" smtClean="0">
                <a:solidFill>
                  <a:srgbClr val="00B050"/>
                </a:solidFill>
              </a:rPr>
              <a:t>671 mm</a:t>
            </a:r>
            <a:endParaRPr lang="en-US" dirty="0">
              <a:solidFill>
                <a:srgbClr val="00B050"/>
              </a:solidFill>
            </a:endParaRPr>
          </a:p>
        </p:txBody>
      </p:sp>
      <p:sp>
        <p:nvSpPr>
          <p:cNvPr id="9" name="TextBox 8"/>
          <p:cNvSpPr txBox="1"/>
          <p:nvPr/>
        </p:nvSpPr>
        <p:spPr>
          <a:xfrm>
            <a:off x="3823387" y="3645024"/>
            <a:ext cx="957313" cy="746358"/>
          </a:xfrm>
          <a:prstGeom prst="rect">
            <a:avLst/>
          </a:prstGeom>
          <a:noFill/>
        </p:spPr>
        <p:txBody>
          <a:bodyPr wrap="none" rtlCol="0">
            <a:spAutoFit/>
          </a:bodyPr>
          <a:lstStyle/>
          <a:p>
            <a:pPr>
              <a:lnSpc>
                <a:spcPts val="1700"/>
              </a:lnSpc>
            </a:pPr>
            <a:r>
              <a:rPr lang="en-US" dirty="0" smtClean="0">
                <a:solidFill>
                  <a:schemeClr val="tx2">
                    <a:lumMod val="60000"/>
                    <a:lumOff val="40000"/>
                  </a:schemeClr>
                </a:solidFill>
              </a:rPr>
              <a:t>798 mm</a:t>
            </a:r>
          </a:p>
          <a:p>
            <a:pPr>
              <a:lnSpc>
                <a:spcPts val="1700"/>
              </a:lnSpc>
            </a:pPr>
            <a:r>
              <a:rPr lang="en-US" dirty="0" smtClean="0">
                <a:solidFill>
                  <a:srgbClr val="C00000"/>
                </a:solidFill>
              </a:rPr>
              <a:t>993 mm</a:t>
            </a:r>
          </a:p>
          <a:p>
            <a:pPr>
              <a:lnSpc>
                <a:spcPts val="1700"/>
              </a:lnSpc>
            </a:pPr>
            <a:r>
              <a:rPr lang="en-US" dirty="0" smtClean="0">
                <a:solidFill>
                  <a:srgbClr val="00B050"/>
                </a:solidFill>
              </a:rPr>
              <a:t>706 mm</a:t>
            </a:r>
            <a:endParaRPr lang="en-US" dirty="0">
              <a:solidFill>
                <a:srgbClr val="00B050"/>
              </a:solidFill>
            </a:endParaRPr>
          </a:p>
        </p:txBody>
      </p:sp>
      <p:sp>
        <p:nvSpPr>
          <p:cNvPr id="10" name="TextBox 9"/>
          <p:cNvSpPr txBox="1"/>
          <p:nvPr/>
        </p:nvSpPr>
        <p:spPr>
          <a:xfrm>
            <a:off x="7884368" y="3645024"/>
            <a:ext cx="957313" cy="746358"/>
          </a:xfrm>
          <a:prstGeom prst="rect">
            <a:avLst/>
          </a:prstGeom>
          <a:noFill/>
        </p:spPr>
        <p:txBody>
          <a:bodyPr wrap="none" rtlCol="0">
            <a:spAutoFit/>
          </a:bodyPr>
          <a:lstStyle/>
          <a:p>
            <a:pPr>
              <a:lnSpc>
                <a:spcPts val="1700"/>
              </a:lnSpc>
            </a:pPr>
            <a:endParaRPr lang="en-US" dirty="0" smtClean="0">
              <a:solidFill>
                <a:srgbClr val="FF0000"/>
              </a:solidFill>
            </a:endParaRPr>
          </a:p>
          <a:p>
            <a:pPr>
              <a:lnSpc>
                <a:spcPts val="1700"/>
              </a:lnSpc>
            </a:pPr>
            <a:r>
              <a:rPr lang="en-US" dirty="0" smtClean="0">
                <a:solidFill>
                  <a:srgbClr val="C00000"/>
                </a:solidFill>
              </a:rPr>
              <a:t>642 mm</a:t>
            </a:r>
          </a:p>
          <a:p>
            <a:pPr>
              <a:lnSpc>
                <a:spcPts val="1700"/>
              </a:lnSpc>
            </a:pPr>
            <a:r>
              <a:rPr lang="en-US" dirty="0" smtClean="0">
                <a:solidFill>
                  <a:srgbClr val="00B050"/>
                </a:solidFill>
              </a:rPr>
              <a:t>669 mm</a:t>
            </a:r>
            <a:endParaRPr lang="en-US" dirty="0">
              <a:solidFill>
                <a:srgbClr val="00B050"/>
              </a:solidFill>
            </a:endParaRPr>
          </a:p>
        </p:txBody>
      </p:sp>
      <p:sp>
        <p:nvSpPr>
          <p:cNvPr id="11" name="TextBox 10"/>
          <p:cNvSpPr txBox="1"/>
          <p:nvPr/>
        </p:nvSpPr>
        <p:spPr>
          <a:xfrm>
            <a:off x="4427984" y="6381328"/>
            <a:ext cx="822148" cy="369332"/>
          </a:xfrm>
          <a:prstGeom prst="rect">
            <a:avLst/>
          </a:prstGeom>
          <a:noFill/>
        </p:spPr>
        <p:txBody>
          <a:bodyPr wrap="none" rtlCol="0">
            <a:spAutoFit/>
          </a:bodyPr>
          <a:lstStyle/>
          <a:p>
            <a:r>
              <a:rPr lang="en-US" dirty="0" smtClean="0"/>
              <a:t>Month</a:t>
            </a:r>
            <a:endParaRPr lang="en-US" dirty="0"/>
          </a:p>
        </p:txBody>
      </p:sp>
      <p:sp>
        <p:nvSpPr>
          <p:cNvPr id="12" name="Rectangle 11"/>
          <p:cNvSpPr/>
          <p:nvPr/>
        </p:nvSpPr>
        <p:spPr>
          <a:xfrm>
            <a:off x="1295399" y="1200090"/>
            <a:ext cx="1266825"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(forest)</a:t>
            </a:r>
            <a:endParaRPr lang="zh-CN" altLang="en-US" sz="2000" b="1" dirty="0">
              <a:ea typeface="Arial Unicode MS" pitchFamily="34" charset="-122"/>
              <a:cs typeface="Arial Unicode MS" pitchFamily="34" charset="-122"/>
            </a:endParaRPr>
          </a:p>
        </p:txBody>
      </p:sp>
      <p:sp>
        <p:nvSpPr>
          <p:cNvPr id="13" name="Rectangle 12"/>
          <p:cNvSpPr/>
          <p:nvPr/>
        </p:nvSpPr>
        <p:spPr>
          <a:xfrm>
            <a:off x="5334000" y="1200090"/>
            <a:ext cx="1371600"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(crop)</a:t>
            </a:r>
            <a:endParaRPr lang="zh-CN" altLang="en-US" sz="2000" b="1" dirty="0">
              <a:ea typeface="Arial Unicode MS" pitchFamily="34" charset="-122"/>
              <a:cs typeface="Arial Unicode MS" pitchFamily="34" charset="-122"/>
            </a:endParaRPr>
          </a:p>
        </p:txBody>
      </p:sp>
      <p:sp>
        <p:nvSpPr>
          <p:cNvPr id="14" name="Rectangle 13"/>
          <p:cNvSpPr/>
          <p:nvPr/>
        </p:nvSpPr>
        <p:spPr>
          <a:xfrm>
            <a:off x="1296379" y="3664014"/>
            <a:ext cx="1266825"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(marsh)</a:t>
            </a:r>
            <a:endParaRPr lang="zh-CN" altLang="en-US" sz="2000" b="1" dirty="0">
              <a:ea typeface="Arial Unicode MS" pitchFamily="34" charset="-122"/>
              <a:cs typeface="Arial Unicode MS" pitchFamily="34" charset="-122"/>
            </a:endParaRPr>
          </a:p>
        </p:txBody>
      </p:sp>
      <p:sp>
        <p:nvSpPr>
          <p:cNvPr id="15" name="Rectangle 14"/>
          <p:cNvSpPr/>
          <p:nvPr/>
        </p:nvSpPr>
        <p:spPr>
          <a:xfrm>
            <a:off x="5288231" y="3686115"/>
            <a:ext cx="1266825" cy="400110"/>
          </a:xfrm>
          <a:prstGeom prst="rect">
            <a:avLst/>
          </a:prstGeom>
        </p:spPr>
        <p:txBody>
          <a:bodyPr wrap="square">
            <a:spAutoFit/>
          </a:bodyPr>
          <a:lstStyle/>
          <a:p>
            <a:r>
              <a:rPr lang="en-US" altLang="zh-CN" sz="2000" b="1" dirty="0" smtClean="0">
                <a:ea typeface="Arial Unicode MS" pitchFamily="34" charset="-122"/>
                <a:cs typeface="Arial Unicode MS" pitchFamily="34" charset="-122"/>
              </a:rPr>
              <a:t>(lake)</a:t>
            </a:r>
            <a:endParaRPr lang="zh-CN" altLang="en-US" sz="2000" b="1" dirty="0">
              <a:ea typeface="Arial Unicode MS" pitchFamily="34" charset="-122"/>
              <a:cs typeface="Arial Unicode MS" pitchFamily="34" charset="-122"/>
            </a:endParaRPr>
          </a:p>
        </p:txBody>
      </p:sp>
    </p:spTree>
    <p:extLst>
      <p:ext uri="{BB962C8B-B14F-4D97-AF65-F5344CB8AC3E}">
        <p14:creationId xmlns:p14="http://schemas.microsoft.com/office/powerpoint/2010/main" val="5168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453277"/>
            <a:ext cx="5329185" cy="2585323"/>
          </a:xfrm>
          <a:prstGeom prst="rect">
            <a:avLst/>
          </a:prstGeom>
        </p:spPr>
        <p:txBody>
          <a:bodyPr wrap="square">
            <a:spAutoFit/>
          </a:bodyPr>
          <a:lstStyle/>
          <a:p>
            <a:pPr marL="285750" indent="-285750">
              <a:buFont typeface="Arial" pitchFamily="34" charset="0"/>
              <a:buChar char="•"/>
            </a:pPr>
            <a:r>
              <a:rPr lang="en-US" altLang="zh-CN" dirty="0" smtClean="0"/>
              <a:t>Summer typical day: </a:t>
            </a:r>
            <a:r>
              <a:rPr lang="en-US" altLang="zh-CN" dirty="0" smtClean="0">
                <a:solidFill>
                  <a:srgbClr val="FC6E04"/>
                </a:solidFill>
              </a:rPr>
              <a:t>0.18 mm </a:t>
            </a:r>
            <a:r>
              <a:rPr lang="en-US" altLang="zh-CN" dirty="0" smtClean="0"/>
              <a:t>(0.07 inches)</a:t>
            </a:r>
          </a:p>
          <a:p>
            <a:pPr marL="285750" indent="-285750">
              <a:buFont typeface="Arial" pitchFamily="34" charset="0"/>
              <a:buChar char="•"/>
            </a:pPr>
            <a:endParaRPr lang="en-US" altLang="zh-CN" dirty="0" smtClean="0"/>
          </a:p>
          <a:p>
            <a:pPr marL="285750" indent="-285750">
              <a:buFont typeface="Arial" pitchFamily="34" charset="0"/>
              <a:buChar char="•"/>
            </a:pPr>
            <a:r>
              <a:rPr lang="en-US" altLang="zh-CN" dirty="0" smtClean="0"/>
              <a:t>The </a:t>
            </a:r>
            <a:r>
              <a:rPr lang="en-US" altLang="zh-CN" dirty="0"/>
              <a:t>Great Lakes total surface </a:t>
            </a:r>
            <a:r>
              <a:rPr lang="en-US" altLang="zh-CN" dirty="0" smtClean="0"/>
              <a:t>area:</a:t>
            </a:r>
          </a:p>
          <a:p>
            <a:r>
              <a:rPr lang="en-US" altLang="zh-CN" dirty="0" smtClean="0"/>
              <a:t>    94,250 </a:t>
            </a:r>
            <a:r>
              <a:rPr lang="en-US" altLang="zh-CN" dirty="0"/>
              <a:t>square </a:t>
            </a:r>
            <a:r>
              <a:rPr lang="en-US" altLang="zh-CN" dirty="0" smtClean="0"/>
              <a:t>miles</a:t>
            </a:r>
          </a:p>
          <a:p>
            <a:pPr marL="285750" indent="-285750">
              <a:buFont typeface="Arial" pitchFamily="34" charset="0"/>
              <a:buChar char="•"/>
            </a:pPr>
            <a:endParaRPr lang="en-US" altLang="zh-CN" dirty="0"/>
          </a:p>
          <a:p>
            <a:r>
              <a:rPr lang="en-US" altLang="zh-CN" dirty="0" smtClean="0"/>
              <a:t>A </a:t>
            </a:r>
            <a:r>
              <a:rPr lang="en-US" altLang="zh-CN" dirty="0"/>
              <a:t>one-day loss </a:t>
            </a:r>
            <a:r>
              <a:rPr lang="en-US" altLang="zh-CN" dirty="0" smtClean="0"/>
              <a:t>equates to:</a:t>
            </a:r>
          </a:p>
          <a:p>
            <a:endParaRPr lang="en-US" altLang="zh-CN" dirty="0"/>
          </a:p>
          <a:p>
            <a:pPr marL="285750" indent="-285750">
              <a:buFont typeface="Arial" pitchFamily="34" charset="0"/>
              <a:buChar char="•"/>
            </a:pPr>
            <a:r>
              <a:rPr lang="en-US" altLang="zh-CN" dirty="0" smtClean="0"/>
              <a:t>120 </a:t>
            </a:r>
            <a:r>
              <a:rPr lang="en-US" altLang="zh-CN" dirty="0"/>
              <a:t>billion gallons </a:t>
            </a:r>
            <a:r>
              <a:rPr lang="en-US" altLang="zh-CN" dirty="0" smtClean="0"/>
              <a:t>per day</a:t>
            </a:r>
          </a:p>
          <a:p>
            <a:pPr marL="285750" indent="-285750">
              <a:buFont typeface="Arial" pitchFamily="34" charset="0"/>
              <a:buChar char="•"/>
            </a:pPr>
            <a:r>
              <a:rPr lang="en-US" altLang="zh-CN" dirty="0" smtClean="0">
                <a:solidFill>
                  <a:srgbClr val="FC6E04"/>
                </a:solidFill>
              </a:rPr>
              <a:t>3 </a:t>
            </a:r>
            <a:r>
              <a:rPr lang="en-US" altLang="zh-CN" dirty="0">
                <a:solidFill>
                  <a:srgbClr val="FC6E04"/>
                </a:solidFill>
              </a:rPr>
              <a:t>times </a:t>
            </a:r>
            <a:r>
              <a:rPr lang="en-US" altLang="zh-CN" dirty="0"/>
              <a:t>the flow rate of Niagara </a:t>
            </a:r>
            <a:r>
              <a:rPr lang="en-US" altLang="zh-CN" dirty="0" smtClean="0"/>
              <a:t>Falls</a:t>
            </a:r>
          </a:p>
        </p:txBody>
      </p:sp>
      <p:sp>
        <p:nvSpPr>
          <p:cNvPr id="3" name="Title 2"/>
          <p:cNvSpPr txBox="1">
            <a:spLocks/>
          </p:cNvSpPr>
          <p:nvPr/>
        </p:nvSpPr>
        <p:spPr>
          <a:xfrm>
            <a:off x="457200" y="579438"/>
            <a:ext cx="8153400" cy="715962"/>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indent="-742950"/>
            <a:r>
              <a:rPr lang="en-US" altLang="zh-CN" sz="2800" dirty="0" smtClean="0"/>
              <a:t>Regional status of Lake evaporation</a:t>
            </a:r>
            <a:endParaRPr lang="en-US" altLang="zh-CN" sz="2800" dirty="0"/>
          </a:p>
        </p:txBody>
      </p:sp>
      <p:pic>
        <p:nvPicPr>
          <p:cNvPr id="3074" name="Picture 2" descr="C:\Users\scl\Desktop\Niagara Fal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585" y="1524000"/>
            <a:ext cx="2950942"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4542472"/>
            <a:ext cx="8382000" cy="1200329"/>
          </a:xfrm>
          <a:prstGeom prst="rect">
            <a:avLst/>
          </a:prstGeom>
        </p:spPr>
        <p:txBody>
          <a:bodyPr wrap="square">
            <a:spAutoFit/>
          </a:bodyPr>
          <a:lstStyle/>
          <a:p>
            <a:pPr marL="285750" indent="-285750">
              <a:buFont typeface="Arial" pitchFamily="34" charset="0"/>
              <a:buChar char="•"/>
            </a:pPr>
            <a:r>
              <a:rPr lang="en-US" altLang="zh-CN" dirty="0" smtClean="0"/>
              <a:t>University </a:t>
            </a:r>
            <a:r>
              <a:rPr lang="en-US" altLang="zh-CN" dirty="0"/>
              <a:t>of </a:t>
            </a:r>
            <a:r>
              <a:rPr lang="en-US" altLang="zh-CN" dirty="0" smtClean="0"/>
              <a:t>Michigan even reported a 0.5 inches </a:t>
            </a:r>
            <a:r>
              <a:rPr lang="en-US" altLang="zh-CN" dirty="0"/>
              <a:t>of water to </a:t>
            </a:r>
            <a:r>
              <a:rPr lang="en-US" altLang="zh-CN" dirty="0" smtClean="0"/>
              <a:t>evaporation, 7 times higher than our result.</a:t>
            </a:r>
            <a:r>
              <a:rPr lang="en-US" altLang="zh-CN" dirty="0"/>
              <a:t/>
            </a:r>
            <a:br>
              <a:rPr lang="en-US" altLang="zh-CN" dirty="0"/>
            </a:br>
            <a:r>
              <a:rPr lang="en-US" altLang="zh-CN" sz="800" dirty="0" smtClean="0">
                <a:hlinkClick r:id="rId4"/>
              </a:rPr>
              <a:t>http</a:t>
            </a:r>
            <a:r>
              <a:rPr lang="en-US" altLang="zh-CN" sz="800" dirty="0">
                <a:hlinkClick r:id="rId4"/>
              </a:rPr>
              <a:t>://www.toledoblade.com/local/2014/02/09/Lake-Erie-s-ice-cover-studied-for-clues-to-weather-patterns.html#0YuVZelZdR7DxWT8.99</a:t>
            </a:r>
            <a:r>
              <a:rPr lang="en-US" altLang="zh-CN" dirty="0" smtClean="0"/>
              <a:t> </a:t>
            </a:r>
          </a:p>
          <a:p>
            <a:pPr marL="285750" indent="-285750">
              <a:buFont typeface="Arial" pitchFamily="34" charset="0"/>
              <a:buChar char="•"/>
            </a:pPr>
            <a:endParaRPr lang="en-US" altLang="zh-CN" dirty="0"/>
          </a:p>
        </p:txBody>
      </p:sp>
    </p:spTree>
    <p:extLst>
      <p:ext uri="{BB962C8B-B14F-4D97-AF65-F5344CB8AC3E}">
        <p14:creationId xmlns:p14="http://schemas.microsoft.com/office/powerpoint/2010/main" val="51032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52400" y="304800"/>
            <a:ext cx="7162800" cy="523220"/>
          </a:xfrm>
          <a:prstGeom prst="rect">
            <a:avLst/>
          </a:prstGeom>
          <a:noFill/>
          <a:ln>
            <a:noFill/>
          </a:ln>
          <a:effectLst/>
          <a:extLst>
            <a:ext uri="{909E8E84-426E-40DD-AFC4-6F175D3DCCD1}">
              <a14:hiddenFill xmlns:a14="http://schemas.microsoft.com/office/drawing/2010/main">
                <a:solidFill>
                  <a:srgbClr val="D9D9D9">
                    <a:alpha val="47842"/>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0"/>
              </a:spcBef>
              <a:defRPr>
                <a:solidFill>
                  <a:schemeClr val="tx1"/>
                </a:solidFill>
                <a:latin typeface="Arial" charset="0"/>
                <a:ea typeface="宋体" charset="-122"/>
              </a:defRPr>
            </a:lvl1pPr>
            <a:lvl2pPr>
              <a:spcBef>
                <a:spcPct val="0"/>
              </a:spcBef>
              <a:defRPr>
                <a:solidFill>
                  <a:schemeClr val="tx1"/>
                </a:solidFill>
                <a:latin typeface="Arial" charset="0"/>
                <a:ea typeface="宋体" charset="-122"/>
              </a:defRPr>
            </a:lvl2pPr>
            <a:lvl3pPr>
              <a:spcBef>
                <a:spcPct val="0"/>
              </a:spcBef>
              <a:defRPr>
                <a:solidFill>
                  <a:schemeClr val="tx1"/>
                </a:solidFill>
                <a:latin typeface="Arial" charset="0"/>
                <a:ea typeface="宋体" charset="-122"/>
              </a:defRPr>
            </a:lvl3pPr>
            <a:lvl4pPr>
              <a:spcBef>
                <a:spcPct val="0"/>
              </a:spcBef>
              <a:defRPr>
                <a:solidFill>
                  <a:schemeClr val="tx1"/>
                </a:solidFill>
                <a:latin typeface="Arial" charset="0"/>
                <a:ea typeface="宋体" charset="-122"/>
              </a:defRPr>
            </a:lvl4pPr>
            <a:lvl5pPr>
              <a:spcBef>
                <a:spcPct val="0"/>
              </a:spcBef>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spcBef>
                <a:spcPct val="50000"/>
              </a:spcBef>
            </a:pPr>
            <a:r>
              <a:rPr lang="en-US" altLang="zh-CN" sz="2800" b="1" dirty="0">
                <a:latin typeface="+mj-lt"/>
              </a:rPr>
              <a:t>Results </a:t>
            </a:r>
            <a:r>
              <a:rPr lang="en-US" altLang="zh-CN" sz="2800" b="1" dirty="0" smtClean="0">
                <a:latin typeface="+mj-lt"/>
              </a:rPr>
              <a:t>– Daily changes of CO</a:t>
            </a:r>
            <a:r>
              <a:rPr lang="en-US" altLang="zh-CN" sz="2800" b="1" baseline="-25000" dirty="0" smtClean="0">
                <a:latin typeface="+mj-lt"/>
              </a:rPr>
              <a:t>2</a:t>
            </a:r>
            <a:r>
              <a:rPr lang="en-US" altLang="zh-CN" sz="2800" b="1" dirty="0" smtClean="0">
                <a:latin typeface="+mj-lt"/>
              </a:rPr>
              <a:t> fluxes</a:t>
            </a:r>
            <a:endParaRPr lang="en-US" altLang="zh-CN" sz="2800" b="1" dirty="0">
              <a:latin typeface="+mj-lt"/>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03"/>
          <a:stretch/>
        </p:blipFill>
        <p:spPr bwMode="auto">
          <a:xfrm>
            <a:off x="304800" y="1194804"/>
            <a:ext cx="3946566" cy="459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295400"/>
            <a:ext cx="497419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03766" y="3808274"/>
            <a:ext cx="4419600" cy="1754326"/>
          </a:xfrm>
          <a:prstGeom prst="rect">
            <a:avLst/>
          </a:prstGeom>
        </p:spPr>
        <p:txBody>
          <a:bodyPr wrap="square">
            <a:spAutoFit/>
          </a:bodyPr>
          <a:lstStyle/>
          <a:p>
            <a:r>
              <a:rPr lang="en-US" altLang="zh-CN" dirty="0" smtClean="0"/>
              <a:t>Western </a:t>
            </a:r>
            <a:r>
              <a:rPr lang="en-US" altLang="zh-CN" dirty="0"/>
              <a:t>Lake Erie acted as a </a:t>
            </a:r>
            <a:r>
              <a:rPr lang="en-US" altLang="zh-CN" dirty="0">
                <a:solidFill>
                  <a:srgbClr val="FC6E04"/>
                </a:solidFill>
              </a:rPr>
              <a:t>carbon source </a:t>
            </a:r>
            <a:r>
              <a:rPr lang="en-US" altLang="zh-CN" dirty="0" smtClean="0">
                <a:solidFill>
                  <a:srgbClr val="FC6E04"/>
                </a:solidFill>
              </a:rPr>
              <a:t>in the yearly perspective</a:t>
            </a:r>
            <a:r>
              <a:rPr lang="en-US" altLang="zh-CN" dirty="0" smtClean="0">
                <a:solidFill>
                  <a:srgbClr val="2038EC"/>
                </a:solidFill>
              </a:rPr>
              <a:t> </a:t>
            </a:r>
            <a:r>
              <a:rPr lang="en-US" altLang="zh-CN" dirty="0" smtClean="0"/>
              <a:t>of </a:t>
            </a:r>
            <a:r>
              <a:rPr lang="en-US" altLang="zh-CN" dirty="0"/>
              <a:t>70.8±17.4 and 116.1±37.3 g C m</a:t>
            </a:r>
            <a:r>
              <a:rPr lang="en-US" altLang="zh-CN" baseline="30000" dirty="0"/>
              <a:t>-2</a:t>
            </a:r>
            <a:r>
              <a:rPr lang="en-US" altLang="zh-CN" dirty="0"/>
              <a:t> yr</a:t>
            </a:r>
            <a:r>
              <a:rPr lang="en-US" altLang="zh-CN" baseline="30000" dirty="0"/>
              <a:t>-1</a:t>
            </a:r>
            <a:r>
              <a:rPr lang="en-US" altLang="zh-CN" dirty="0"/>
              <a:t> in the first and second years, respectively, but as a small </a:t>
            </a:r>
            <a:r>
              <a:rPr lang="en-US" altLang="zh-CN" dirty="0">
                <a:solidFill>
                  <a:srgbClr val="FC6E04"/>
                </a:solidFill>
              </a:rPr>
              <a:t>carbon sink in the summers</a:t>
            </a:r>
            <a:r>
              <a:rPr lang="en-US" altLang="zh-CN" dirty="0">
                <a:solidFill>
                  <a:srgbClr val="2038EC"/>
                </a:solidFill>
              </a:rPr>
              <a:t> </a:t>
            </a:r>
            <a:r>
              <a:rPr lang="en-US" altLang="zh-CN" dirty="0"/>
              <a:t>of both years.</a:t>
            </a:r>
            <a:endParaRPr lang="zh-CN" altLang="en-US" dirty="0"/>
          </a:p>
        </p:txBody>
      </p:sp>
      <p:cxnSp>
        <p:nvCxnSpPr>
          <p:cNvPr id="3" name="Straight Connector 2"/>
          <p:cNvCxnSpPr/>
          <p:nvPr/>
        </p:nvCxnSpPr>
        <p:spPr>
          <a:xfrm>
            <a:off x="7924800" y="1828800"/>
            <a:ext cx="685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7935191" y="2133600"/>
            <a:ext cx="6858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60189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16874</TotalTime>
  <Words>1083</Words>
  <Application>Microsoft Office PowerPoint</Application>
  <PresentationFormat>On-screen Show (4:3)</PresentationFormat>
  <Paragraphs>129</Paragraphs>
  <Slides>14</Slides>
  <Notes>11</Notes>
  <HiddenSlides>0</HiddenSlides>
  <MMClips>0</MMClips>
  <ScaleCrop>false</ScaleCrop>
  <HeadingPairs>
    <vt:vector size="6" baseType="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16" baseType="lpstr">
      <vt:lpstr>Concourse</vt:lpstr>
      <vt:lpstr>Lake Erie Center Environmental Sensor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Sensor Network</dc:title>
  <dc:creator>mdeal</dc:creator>
  <cp:lastModifiedBy>unknown</cp:lastModifiedBy>
  <cp:revision>485</cp:revision>
  <dcterms:created xsi:type="dcterms:W3CDTF">2011-08-30T16:01:58Z</dcterms:created>
  <dcterms:modified xsi:type="dcterms:W3CDTF">2015-02-05T16:39:21Z</dcterms:modified>
</cp:coreProperties>
</file>